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9" r:id="rId2"/>
    <p:sldId id="257" r:id="rId3"/>
    <p:sldId id="258" r:id="rId4"/>
    <p:sldId id="279" r:id="rId5"/>
    <p:sldId id="280" r:id="rId6"/>
    <p:sldId id="282" r:id="rId7"/>
    <p:sldId id="261" r:id="rId8"/>
    <p:sldId id="272" r:id="rId9"/>
    <p:sldId id="262" r:id="rId10"/>
    <p:sldId id="268" r:id="rId11"/>
    <p:sldId id="269" r:id="rId12"/>
    <p:sldId id="270" r:id="rId13"/>
    <p:sldId id="271" r:id="rId14"/>
    <p:sldId id="281" r:id="rId15"/>
    <p:sldId id="267" r:id="rId16"/>
    <p:sldId id="278" r:id="rId17"/>
    <p:sldId id="264" r:id="rId18"/>
    <p:sldId id="284" r:id="rId19"/>
    <p:sldId id="283" r:id="rId20"/>
    <p:sldId id="274" r:id="rId21"/>
    <p:sldId id="285" r:id="rId22"/>
    <p:sldId id="286" r:id="rId23"/>
    <p:sldId id="265" r:id="rId24"/>
    <p:sldId id="287" r:id="rId25"/>
    <p:sldId id="288" r:id="rId26"/>
    <p:sldId id="273" r:id="rId27"/>
    <p:sldId id="27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1B0E"/>
    <a:srgbClr val="1D180B"/>
    <a:srgbClr val="1E1C0F"/>
    <a:srgbClr val="2A2312"/>
    <a:srgbClr val="463F2F"/>
    <a:srgbClr val="544C3F"/>
    <a:srgbClr val="000000"/>
    <a:srgbClr val="282111"/>
    <a:srgbClr val="C5E0B4"/>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7" autoAdjust="0"/>
    <p:restoredTop sz="96258" autoAdjust="0"/>
  </p:normalViewPr>
  <p:slideViewPr>
    <p:cSldViewPr snapToGrid="0">
      <p:cViewPr varScale="1">
        <p:scale>
          <a:sx n="62" d="100"/>
          <a:sy n="62" d="100"/>
        </p:scale>
        <p:origin x="85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3C8BD-6180-4521-B8B3-CB8264C6882D}" type="datetimeFigureOut">
              <a:rPr lang="da-DK" smtClean="0"/>
              <a:t>19-03-2024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F3D537-BA70-4DA2-BB02-D5054FA36AF3}" type="slidenum">
              <a:rPr lang="da-DK" smtClean="0"/>
              <a:t>‹nr.›</a:t>
            </a:fld>
            <a:endParaRPr lang="da-DK"/>
          </a:p>
        </p:txBody>
      </p:sp>
    </p:spTree>
    <p:extLst>
      <p:ext uri="{BB962C8B-B14F-4D97-AF65-F5344CB8AC3E}">
        <p14:creationId xmlns:p14="http://schemas.microsoft.com/office/powerpoint/2010/main" val="680643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God</a:t>
            </a:r>
            <a:r>
              <a:rPr lang="da-DK" baseline="0" dirty="0"/>
              <a:t> formiddag – tak for invitationen til at præsentere vores projekt om mundpleje her på FASAIO konferencen</a:t>
            </a:r>
          </a:p>
          <a:p>
            <a:r>
              <a:rPr lang="da-DK" baseline="0" dirty="0"/>
              <a:t>Charlotte Nielsen, sygeplejerske og klinisk forsker med tilknytning til kæbekirurgisk </a:t>
            </a:r>
            <a:r>
              <a:rPr lang="da-DK" baseline="0" dirty="0" err="1"/>
              <a:t>afd</a:t>
            </a:r>
            <a:r>
              <a:rPr lang="da-DK" baseline="0" dirty="0"/>
              <a:t>, plastik kirurgisk </a:t>
            </a:r>
            <a:r>
              <a:rPr lang="da-DK" baseline="0" dirty="0" err="1"/>
              <a:t>afd</a:t>
            </a:r>
            <a:r>
              <a:rPr lang="da-DK" baseline="0" dirty="0"/>
              <a:t> og SDU</a:t>
            </a:r>
          </a:p>
          <a:p>
            <a:endParaRPr lang="da-DK" baseline="0" dirty="0"/>
          </a:p>
          <a:p>
            <a:r>
              <a:rPr lang="da-DK" baseline="0" dirty="0"/>
              <a:t>Jeg skal præsentere vores projekt om mundpleje til indlagte patienter her på OUH</a:t>
            </a:r>
            <a:endParaRPr lang="da-DK" dirty="0"/>
          </a:p>
        </p:txBody>
      </p:sp>
      <p:sp>
        <p:nvSpPr>
          <p:cNvPr id="4" name="Pladsholder til slidenummer 3"/>
          <p:cNvSpPr>
            <a:spLocks noGrp="1"/>
          </p:cNvSpPr>
          <p:nvPr>
            <p:ph type="sldNum" sz="quarter" idx="10"/>
          </p:nvPr>
        </p:nvSpPr>
        <p:spPr/>
        <p:txBody>
          <a:bodyPr/>
          <a:lstStyle/>
          <a:p>
            <a:fld id="{7BF3D537-BA70-4DA2-BB02-D5054FA36AF3}" type="slidenum">
              <a:rPr lang="da-DK" smtClean="0"/>
              <a:t>1</a:t>
            </a:fld>
            <a:endParaRPr lang="da-DK"/>
          </a:p>
        </p:txBody>
      </p:sp>
    </p:spTree>
    <p:extLst>
      <p:ext uri="{BB962C8B-B14F-4D97-AF65-F5344CB8AC3E}">
        <p14:creationId xmlns:p14="http://schemas.microsoft.com/office/powerpoint/2010/main" val="2283825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første fund/barriere for mundpleje</a:t>
            </a:r>
          </a:p>
          <a:p>
            <a:r>
              <a:rPr lang="da-DK" dirty="0"/>
              <a:t>Mundpleje</a:t>
            </a:r>
            <a:r>
              <a:rPr lang="da-DK" baseline="0" dirty="0"/>
              <a:t> ud fra mavefornemmelse er illustreret ved vægten, der viser den erfaringsbaseret viden/egne præferencer vejer tungere end faglig viden</a:t>
            </a:r>
            <a:endParaRPr lang="da-DK" dirty="0"/>
          </a:p>
        </p:txBody>
      </p:sp>
      <p:sp>
        <p:nvSpPr>
          <p:cNvPr id="4" name="Pladsholder til slidenummer 3"/>
          <p:cNvSpPr>
            <a:spLocks noGrp="1"/>
          </p:cNvSpPr>
          <p:nvPr>
            <p:ph type="sldNum" sz="quarter" idx="10"/>
          </p:nvPr>
        </p:nvSpPr>
        <p:spPr/>
        <p:txBody>
          <a:bodyPr/>
          <a:lstStyle/>
          <a:p>
            <a:fld id="{7BF3D537-BA70-4DA2-BB02-D5054FA36AF3}" type="slidenum">
              <a:rPr lang="da-DK" smtClean="0"/>
              <a:t>10</a:t>
            </a:fld>
            <a:endParaRPr lang="da-DK"/>
          </a:p>
        </p:txBody>
      </p:sp>
    </p:spTree>
    <p:extLst>
      <p:ext uri="{BB962C8B-B14F-4D97-AF65-F5344CB8AC3E}">
        <p14:creationId xmlns:p14="http://schemas.microsoft.com/office/powerpoint/2010/main" val="1471567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andet fund/barriere</a:t>
            </a:r>
            <a:r>
              <a:rPr lang="da-DK" baseline="0" dirty="0"/>
              <a:t> for mundpleje</a:t>
            </a:r>
          </a:p>
          <a:p>
            <a:r>
              <a:rPr lang="da-DK" baseline="0" dirty="0"/>
              <a:t>Mundpleje fortoner sig blandt andre opgaver er </a:t>
            </a:r>
            <a:r>
              <a:rPr lang="da-DK" baseline="0" dirty="0" err="1"/>
              <a:t>illustret</a:t>
            </a:r>
            <a:r>
              <a:rPr lang="da-DK" baseline="0" dirty="0"/>
              <a:t> ved at der er mange balloner/bolde  i spil under en indlæggelse og heraf er mundpleje den mindste og længst væk, og måske svær at fastholde, når der ikke er fagligt fokus på mundpleje</a:t>
            </a:r>
          </a:p>
          <a:p>
            <a:endParaRPr lang="da-DK" baseline="0" dirty="0"/>
          </a:p>
          <a:p>
            <a:endParaRPr lang="da-DK" dirty="0"/>
          </a:p>
        </p:txBody>
      </p:sp>
      <p:sp>
        <p:nvSpPr>
          <p:cNvPr id="4" name="Pladsholder til slidenummer 3"/>
          <p:cNvSpPr>
            <a:spLocks noGrp="1"/>
          </p:cNvSpPr>
          <p:nvPr>
            <p:ph type="sldNum" sz="quarter" idx="10"/>
          </p:nvPr>
        </p:nvSpPr>
        <p:spPr/>
        <p:txBody>
          <a:bodyPr/>
          <a:lstStyle/>
          <a:p>
            <a:fld id="{7BF3D537-BA70-4DA2-BB02-D5054FA36AF3}" type="slidenum">
              <a:rPr lang="da-DK" smtClean="0"/>
              <a:t>11</a:t>
            </a:fld>
            <a:endParaRPr lang="da-DK"/>
          </a:p>
        </p:txBody>
      </p:sp>
    </p:spTree>
    <p:extLst>
      <p:ext uri="{BB962C8B-B14F-4D97-AF65-F5344CB8AC3E}">
        <p14:creationId xmlns:p14="http://schemas.microsoft.com/office/powerpoint/2010/main" val="524013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tredje fund/barriere for mundpleje</a:t>
            </a:r>
          </a:p>
          <a:p>
            <a:r>
              <a:rPr lang="da-DK" dirty="0"/>
              <a:t>Også selvhjulpne pt har</a:t>
            </a:r>
            <a:r>
              <a:rPr lang="da-DK" baseline="0" dirty="0"/>
              <a:t> behov for hjælp, det er </a:t>
            </a:r>
            <a:r>
              <a:rPr lang="da-DK" baseline="0" dirty="0" err="1"/>
              <a:t>illustret</a:t>
            </a:r>
            <a:r>
              <a:rPr lang="da-DK" baseline="0" dirty="0"/>
              <a:t> ved dette </a:t>
            </a:r>
            <a:r>
              <a:rPr lang="da-DK" baseline="0" dirty="0" err="1"/>
              <a:t>konitnuum</a:t>
            </a:r>
            <a:r>
              <a:rPr lang="da-DK" baseline="0" dirty="0"/>
              <a:t> der får fra helt selvhjulpne patienter til sengeliggende, hvor de sundhedsprofessionelle ofte vurdere patienternes behov for hjælp ud fra deres </a:t>
            </a:r>
            <a:r>
              <a:rPr lang="da-DK" baseline="0" dirty="0" err="1"/>
              <a:t>funktonsniveau</a:t>
            </a:r>
            <a:r>
              <a:rPr lang="da-DK" baseline="0" dirty="0"/>
              <a:t>. En SHP siger. </a:t>
            </a:r>
          </a:p>
          <a:p>
            <a:r>
              <a:rPr lang="da-DK" baseline="0" dirty="0"/>
              <a:t>Det er også meget logisk men ptt’s ressourcer ændrer sig på hospitalet. En patient siger i en feltnote</a:t>
            </a:r>
          </a:p>
          <a:p>
            <a:endParaRPr lang="da-DK" dirty="0"/>
          </a:p>
        </p:txBody>
      </p:sp>
      <p:sp>
        <p:nvSpPr>
          <p:cNvPr id="4" name="Pladsholder til slidenummer 3"/>
          <p:cNvSpPr>
            <a:spLocks noGrp="1"/>
          </p:cNvSpPr>
          <p:nvPr>
            <p:ph type="sldNum" sz="quarter" idx="10"/>
          </p:nvPr>
        </p:nvSpPr>
        <p:spPr/>
        <p:txBody>
          <a:bodyPr/>
          <a:lstStyle/>
          <a:p>
            <a:fld id="{7BF3D537-BA70-4DA2-BB02-D5054FA36AF3}" type="slidenum">
              <a:rPr lang="da-DK" smtClean="0"/>
              <a:t>12</a:t>
            </a:fld>
            <a:endParaRPr lang="da-DK"/>
          </a:p>
        </p:txBody>
      </p:sp>
    </p:spTree>
    <p:extLst>
      <p:ext uri="{BB962C8B-B14F-4D97-AF65-F5344CB8AC3E}">
        <p14:creationId xmlns:p14="http://schemas.microsoft.com/office/powerpoint/2010/main" val="3760092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fjerde og sidste fund/eller barriere</a:t>
            </a:r>
          </a:p>
          <a:p>
            <a:r>
              <a:rPr lang="da-DK" dirty="0"/>
              <a:t>Munden reflektere</a:t>
            </a:r>
            <a:r>
              <a:rPr lang="da-DK" baseline="0" dirty="0"/>
              <a:t> det levede liv. Det er illustreret ved disse to cirkler. Inderst patienten og det liv han lever, der afspejler sig i hans tandstatus, og hvis SHP har personlige tilgang bliver mundpleje udfordrende, hvor i mod SHP der bliver ude i den yderste cirkel og har en faglig tilgang, der forekommer mundpleje mere naturlig. En SHP siger...  Så den faglige tilgang gør det naturligt at spørge ind til mundpleje</a:t>
            </a:r>
          </a:p>
          <a:p>
            <a:endParaRPr lang="da-DK" baseline="0" dirty="0"/>
          </a:p>
          <a:p>
            <a:r>
              <a:rPr lang="da-DK" baseline="0" dirty="0"/>
              <a:t>Men den personlige tilgang var stærkt </a:t>
            </a:r>
            <a:r>
              <a:rPr lang="da-DK" baseline="0" dirty="0" err="1"/>
              <a:t>repræsentreret</a:t>
            </a:r>
            <a:r>
              <a:rPr lang="da-DK" baseline="0" dirty="0"/>
              <a:t>. En SHP siger:… Så det var svært og de følte også de overskred patienternes grænser</a:t>
            </a:r>
          </a:p>
          <a:p>
            <a:r>
              <a:rPr lang="da-DK" baseline="0" dirty="0"/>
              <a:t>Det </a:t>
            </a:r>
            <a:r>
              <a:rPr lang="da-DK" baseline="0" dirty="0" err="1"/>
              <a:t>pardoksale</a:t>
            </a:r>
            <a:r>
              <a:rPr lang="da-DK" baseline="0" dirty="0"/>
              <a:t> er at patienterne ikke føler…. </a:t>
            </a:r>
            <a:endParaRPr lang="da-DK" dirty="0"/>
          </a:p>
        </p:txBody>
      </p:sp>
      <p:sp>
        <p:nvSpPr>
          <p:cNvPr id="4" name="Pladsholder til slidenummer 3"/>
          <p:cNvSpPr>
            <a:spLocks noGrp="1"/>
          </p:cNvSpPr>
          <p:nvPr>
            <p:ph type="sldNum" sz="quarter" idx="10"/>
          </p:nvPr>
        </p:nvSpPr>
        <p:spPr/>
        <p:txBody>
          <a:bodyPr/>
          <a:lstStyle/>
          <a:p>
            <a:fld id="{7BF3D537-BA70-4DA2-BB02-D5054FA36AF3}" type="slidenum">
              <a:rPr lang="da-DK" smtClean="0"/>
              <a:t>13</a:t>
            </a:fld>
            <a:endParaRPr lang="da-DK"/>
          </a:p>
        </p:txBody>
      </p:sp>
    </p:spTree>
    <p:extLst>
      <p:ext uri="{BB962C8B-B14F-4D97-AF65-F5344CB8AC3E}">
        <p14:creationId xmlns:p14="http://schemas.microsoft.com/office/powerpoint/2010/main" val="3766800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7BF3D537-BA70-4DA2-BB02-D5054FA36AF3}" type="slidenum">
              <a:rPr lang="da-DK" smtClean="0"/>
              <a:t>17</a:t>
            </a:fld>
            <a:endParaRPr lang="da-DK"/>
          </a:p>
        </p:txBody>
      </p:sp>
    </p:spTree>
    <p:extLst>
      <p:ext uri="{BB962C8B-B14F-4D97-AF65-F5344CB8AC3E}">
        <p14:creationId xmlns:p14="http://schemas.microsoft.com/office/powerpoint/2010/main" val="1050307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7BF3D537-BA70-4DA2-BB02-D5054FA36AF3}" type="slidenum">
              <a:rPr lang="da-DK" smtClean="0"/>
              <a:t>19</a:t>
            </a:fld>
            <a:endParaRPr lang="da-DK"/>
          </a:p>
        </p:txBody>
      </p:sp>
    </p:spTree>
    <p:extLst>
      <p:ext uri="{BB962C8B-B14F-4D97-AF65-F5344CB8AC3E}">
        <p14:creationId xmlns:p14="http://schemas.microsoft.com/office/powerpoint/2010/main" val="356766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Der</a:t>
            </a:r>
            <a:r>
              <a:rPr lang="da-DK" b="1" baseline="0" dirty="0"/>
              <a:t> kan være mange holdninger</a:t>
            </a:r>
            <a:r>
              <a:rPr lang="da-DK" baseline="0" dirty="0"/>
              <a:t>, når vi taler om mundpleje</a:t>
            </a:r>
          </a:p>
          <a:p>
            <a:r>
              <a:rPr lang="da-DK" baseline="0" dirty="0"/>
              <a:t>Et projekt fra Aalborg har været i medierne: Mange positive kommentarer, men også kommentarer om det er </a:t>
            </a:r>
            <a:r>
              <a:rPr lang="da-DK" baseline="0" dirty="0" err="1"/>
              <a:t>åbentlyst</a:t>
            </a:r>
            <a:r>
              <a:rPr lang="da-DK" baseline="0" dirty="0"/>
              <a:t> </a:t>
            </a:r>
            <a:r>
              <a:rPr lang="da-DK" b="1" baseline="0" dirty="0"/>
              <a:t>unødvendigt</a:t>
            </a:r>
            <a:r>
              <a:rPr lang="da-DK" baseline="0" dirty="0"/>
              <a:t> at beskæftige sig med mundpleje. </a:t>
            </a:r>
            <a:r>
              <a:rPr lang="da-DK" b="1" baseline="0" dirty="0"/>
              <a:t>Det ved vi godt i forvejen, spild af tid, simpelt og unødvendigt</a:t>
            </a:r>
            <a:endParaRPr lang="da-DK" b="1" dirty="0"/>
          </a:p>
        </p:txBody>
      </p:sp>
      <p:sp>
        <p:nvSpPr>
          <p:cNvPr id="4" name="Pladsholder til slidenummer 3"/>
          <p:cNvSpPr>
            <a:spLocks noGrp="1"/>
          </p:cNvSpPr>
          <p:nvPr>
            <p:ph type="sldNum" sz="quarter" idx="10"/>
          </p:nvPr>
        </p:nvSpPr>
        <p:spPr/>
        <p:txBody>
          <a:bodyPr/>
          <a:lstStyle/>
          <a:p>
            <a:fld id="{7BF3D537-BA70-4DA2-BB02-D5054FA36AF3}" type="slidenum">
              <a:rPr lang="da-DK" smtClean="0"/>
              <a:t>2</a:t>
            </a:fld>
            <a:endParaRPr lang="da-DK"/>
          </a:p>
        </p:txBody>
      </p:sp>
    </p:spTree>
    <p:extLst>
      <p:ext uri="{BB962C8B-B14F-4D97-AF65-F5344CB8AC3E}">
        <p14:creationId xmlns:p14="http://schemas.microsoft.com/office/powerpoint/2010/main" val="409560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Og det burde</a:t>
            </a:r>
            <a:r>
              <a:rPr lang="da-DK" b="1" baseline="0" dirty="0"/>
              <a:t> også være rigtigt….</a:t>
            </a:r>
          </a:p>
          <a:p>
            <a:r>
              <a:rPr lang="da-DK" baseline="0" dirty="0"/>
              <a:t>Men der er andre oplevelser af mundplejen på hospitalerne</a:t>
            </a:r>
          </a:p>
          <a:p>
            <a:endParaRPr lang="da-DK" baseline="0" dirty="0"/>
          </a:p>
          <a:p>
            <a:r>
              <a:rPr lang="da-DK" baseline="0" dirty="0"/>
              <a:t>Line Louise Rasmussen og jeg er de to sygeplejersker der først fik ideen til det her projekt, da de oplevede der manglede fokus på mundpleje OG</a:t>
            </a:r>
          </a:p>
          <a:p>
            <a:r>
              <a:rPr lang="da-DK" baseline="0" dirty="0"/>
              <a:t>En artikel i tandlægebladet viser, at patienter og pårørende også kan opleve det. Majbritt Jensen her på forsiden af Tandlægebladet oplevede at mundpleje var helt fraværende til hendes mand, da han var indlagt, og det havde store konsekvenser: Smerter i munden, huller i tænderne og måtte have fjernet 8 tænder</a:t>
            </a:r>
          </a:p>
          <a:p>
            <a:endParaRPr lang="da-DK" b="1" baseline="0" dirty="0"/>
          </a:p>
          <a:p>
            <a:r>
              <a:rPr lang="da-DK" b="1" baseline="0" dirty="0"/>
              <a:t>SÅ</a:t>
            </a:r>
            <a:r>
              <a:rPr lang="da-DK" baseline="0" dirty="0"/>
              <a:t> erfaringer fra både sundhedsprofessionelle og patienter/pårørende viser der er behov for fokus på mundpleje</a:t>
            </a:r>
          </a:p>
          <a:p>
            <a:endParaRPr lang="da-DK" dirty="0"/>
          </a:p>
        </p:txBody>
      </p:sp>
      <p:sp>
        <p:nvSpPr>
          <p:cNvPr id="4" name="Pladsholder til slidenummer 3"/>
          <p:cNvSpPr>
            <a:spLocks noGrp="1"/>
          </p:cNvSpPr>
          <p:nvPr>
            <p:ph type="sldNum" sz="quarter" idx="10"/>
          </p:nvPr>
        </p:nvSpPr>
        <p:spPr/>
        <p:txBody>
          <a:bodyPr/>
          <a:lstStyle/>
          <a:p>
            <a:fld id="{7BF3D537-BA70-4DA2-BB02-D5054FA36AF3}" type="slidenum">
              <a:rPr lang="da-DK" smtClean="0"/>
              <a:t>3</a:t>
            </a:fld>
            <a:endParaRPr lang="da-DK"/>
          </a:p>
        </p:txBody>
      </p:sp>
    </p:spTree>
    <p:extLst>
      <p:ext uri="{BB962C8B-B14F-4D97-AF65-F5344CB8AC3E}">
        <p14:creationId xmlns:p14="http://schemas.microsoft.com/office/powerpoint/2010/main" val="3380863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Og der er gode faglige argumenter for at sætte fokus på mundpleje</a:t>
            </a:r>
          </a:p>
          <a:p>
            <a:endParaRPr lang="da-DK" dirty="0"/>
          </a:p>
          <a:p>
            <a:r>
              <a:rPr lang="da-DK" dirty="0"/>
              <a:t>Man ved der findes</a:t>
            </a:r>
            <a:r>
              <a:rPr lang="da-DK" baseline="0" dirty="0"/>
              <a:t> over 700 forskellige bakterier i mundhulen</a:t>
            </a:r>
          </a:p>
          <a:p>
            <a:r>
              <a:rPr lang="da-DK" baseline="0" dirty="0"/>
              <a:t>Disse bakterier skal fjernes ved hyppig mundpleje for at forebygge sygdomme i mundhulen MEN også for at forebygge systemiske infektioner, der kan føre til både øget morbiditet og mortalitet, så </a:t>
            </a:r>
            <a:r>
              <a:rPr lang="da-DK" b="1" baseline="0" dirty="0"/>
              <a:t>kort sagt mundpleje kan redde liv</a:t>
            </a:r>
          </a:p>
          <a:p>
            <a:endParaRPr lang="da-DK" b="1" baseline="0" dirty="0"/>
          </a:p>
          <a:p>
            <a:r>
              <a:rPr lang="da-DK" b="0" baseline="0" dirty="0"/>
              <a:t>Dette er kendt viden men alligevel viser studier at mundpleje er et </a:t>
            </a:r>
            <a:r>
              <a:rPr lang="da-DK" b="1" baseline="0" dirty="0"/>
              <a:t>underprioriteret</a:t>
            </a:r>
            <a:r>
              <a:rPr lang="da-DK" b="0" baseline="0" dirty="0"/>
              <a:t> område af sygeplejen, der ofte bliver </a:t>
            </a:r>
            <a:r>
              <a:rPr lang="da-DK" b="1" baseline="0" dirty="0"/>
              <a:t>overset</a:t>
            </a:r>
          </a:p>
          <a:p>
            <a:r>
              <a:rPr lang="da-DK" b="0" baseline="0" dirty="0"/>
              <a:t>Dog er det afdækket hvad dette skyldes eller hvad der skal til for at forbedre det.</a:t>
            </a:r>
            <a:endParaRPr lang="da-DK" b="0" dirty="0"/>
          </a:p>
          <a:p>
            <a:endParaRPr lang="da-DK" dirty="0"/>
          </a:p>
          <a:p>
            <a:r>
              <a:rPr lang="da-DK" b="1" dirty="0"/>
              <a:t>Intensiv</a:t>
            </a:r>
            <a:r>
              <a:rPr lang="da-DK" baseline="0" dirty="0"/>
              <a:t> det samme</a:t>
            </a:r>
          </a:p>
          <a:p>
            <a:r>
              <a:rPr lang="da-DK" baseline="0" dirty="0" err="1"/>
              <a:t>Chlorhexidin</a:t>
            </a:r>
            <a:r>
              <a:rPr lang="da-DK" baseline="0" dirty="0"/>
              <a:t>, men risiko for </a:t>
            </a:r>
            <a:r>
              <a:rPr lang="da-DK" baseline="0" dirty="0" err="1"/>
              <a:t>resistes</a:t>
            </a:r>
            <a:r>
              <a:rPr lang="da-DK" baseline="0" dirty="0"/>
              <a:t> = CAN studie fra 2021 Dale et al </a:t>
            </a:r>
            <a:r>
              <a:rPr lang="da-DK" baseline="0" dirty="0" err="1"/>
              <a:t>chlorhex</a:t>
            </a:r>
            <a:r>
              <a:rPr lang="da-DK" baseline="0" dirty="0"/>
              <a:t> &gt;&lt;hyppig mundpleje uændret dødelighed, indlæggelse mm</a:t>
            </a:r>
            <a:endParaRPr lang="da-DK" dirty="0"/>
          </a:p>
          <a:p>
            <a:endParaRPr lang="da-DK" dirty="0"/>
          </a:p>
        </p:txBody>
      </p:sp>
      <p:sp>
        <p:nvSpPr>
          <p:cNvPr id="4" name="Pladsholder til slidenummer 3"/>
          <p:cNvSpPr>
            <a:spLocks noGrp="1"/>
          </p:cNvSpPr>
          <p:nvPr>
            <p:ph type="sldNum" sz="quarter" idx="10"/>
          </p:nvPr>
        </p:nvSpPr>
        <p:spPr/>
        <p:txBody>
          <a:bodyPr/>
          <a:lstStyle/>
          <a:p>
            <a:fld id="{7BF3D537-BA70-4DA2-BB02-D5054FA36AF3}" type="slidenum">
              <a:rPr lang="da-DK" smtClean="0"/>
              <a:t>4</a:t>
            </a:fld>
            <a:endParaRPr lang="da-DK"/>
          </a:p>
        </p:txBody>
      </p:sp>
    </p:spTree>
    <p:extLst>
      <p:ext uri="{BB962C8B-B14F-4D97-AF65-F5344CB8AC3E}">
        <p14:creationId xmlns:p14="http://schemas.microsoft.com/office/powerpoint/2010/main" val="1055645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Derfor er målet</a:t>
            </a:r>
            <a:r>
              <a:rPr lang="da-DK" b="1" baseline="0" dirty="0"/>
              <a:t> </a:t>
            </a:r>
            <a:r>
              <a:rPr lang="da-DK" baseline="0" dirty="0"/>
              <a:t>med vores projekt at forbedre mundplejen til indlagte patienter</a:t>
            </a:r>
          </a:p>
          <a:p>
            <a:r>
              <a:rPr lang="da-DK" b="1" baseline="0" dirty="0"/>
              <a:t>Ved at</a:t>
            </a:r>
            <a:r>
              <a:rPr lang="da-DK" baseline="0" dirty="0"/>
              <a:t> ….</a:t>
            </a:r>
            <a:endParaRPr lang="da-DK" dirty="0"/>
          </a:p>
        </p:txBody>
      </p:sp>
      <p:sp>
        <p:nvSpPr>
          <p:cNvPr id="4" name="Pladsholder til slidenummer 3"/>
          <p:cNvSpPr>
            <a:spLocks noGrp="1"/>
          </p:cNvSpPr>
          <p:nvPr>
            <p:ph type="sldNum" sz="quarter" idx="10"/>
          </p:nvPr>
        </p:nvSpPr>
        <p:spPr/>
        <p:txBody>
          <a:bodyPr/>
          <a:lstStyle/>
          <a:p>
            <a:fld id="{7BF3D537-BA70-4DA2-BB02-D5054FA36AF3}" type="slidenum">
              <a:rPr lang="da-DK" smtClean="0"/>
              <a:t>5</a:t>
            </a:fld>
            <a:endParaRPr lang="da-DK"/>
          </a:p>
        </p:txBody>
      </p:sp>
    </p:spTree>
    <p:extLst>
      <p:ext uri="{BB962C8B-B14F-4D97-AF65-F5344CB8AC3E}">
        <p14:creationId xmlns:p14="http://schemas.microsoft.com/office/powerpoint/2010/main" val="201639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Rammen for</a:t>
            </a:r>
            <a:r>
              <a:rPr lang="da-DK" baseline="0" dirty="0"/>
              <a:t> projektet er </a:t>
            </a:r>
            <a:r>
              <a:rPr lang="da-DK" baseline="0" dirty="0" err="1"/>
              <a:t>Participatory</a:t>
            </a:r>
            <a:r>
              <a:rPr lang="da-DK" baseline="0" dirty="0"/>
              <a:t> Design = PD</a:t>
            </a: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PD ikke faste regler</a:t>
            </a:r>
            <a:r>
              <a:rPr lang="da-DK" baseline="0" dirty="0"/>
              <a:t> og definitioner, men nogle kernebegreber</a:t>
            </a:r>
            <a:endParaRPr lang="da-DK" dirty="0"/>
          </a:p>
          <a:p>
            <a:endParaRPr lang="da-DK" dirty="0"/>
          </a:p>
          <a:p>
            <a:r>
              <a:rPr lang="da-DK" dirty="0"/>
              <a:t>TEAMWORK</a:t>
            </a:r>
          </a:p>
          <a:p>
            <a:r>
              <a:rPr lang="da-DK" dirty="0"/>
              <a:t>Change of </a:t>
            </a:r>
            <a:r>
              <a:rPr lang="da-DK" dirty="0" err="1"/>
              <a:t>mindset</a:t>
            </a:r>
            <a:r>
              <a:rPr lang="da-DK" dirty="0"/>
              <a:t> (</a:t>
            </a:r>
            <a:r>
              <a:rPr lang="da-DK" dirty="0" err="1"/>
              <a:t>sgd</a:t>
            </a:r>
            <a:r>
              <a:rPr lang="da-DK" dirty="0"/>
              <a:t> → holistisk)</a:t>
            </a:r>
          </a:p>
          <a:p>
            <a:r>
              <a:rPr lang="da-DK" dirty="0"/>
              <a:t>Us hvad problemet er: ALDRIG som vi tror, altid overraskende</a:t>
            </a:r>
          </a:p>
        </p:txBody>
      </p:sp>
      <p:sp>
        <p:nvSpPr>
          <p:cNvPr id="4" name="Pladsholder til slidenummer 3"/>
          <p:cNvSpPr>
            <a:spLocks noGrp="1"/>
          </p:cNvSpPr>
          <p:nvPr>
            <p:ph type="sldNum" sz="quarter" idx="10"/>
          </p:nvPr>
        </p:nvSpPr>
        <p:spPr/>
        <p:txBody>
          <a:bodyPr/>
          <a:lstStyle/>
          <a:p>
            <a:fld id="{34E8C706-C471-427A-99DB-D37EBB8C07D4}" type="slidenum">
              <a:rPr lang="da-DK" smtClean="0"/>
              <a:t>6</a:t>
            </a:fld>
            <a:endParaRPr lang="da-DK"/>
          </a:p>
        </p:txBody>
      </p:sp>
    </p:spTree>
    <p:extLst>
      <p:ext uri="{BB962C8B-B14F-4D97-AF65-F5344CB8AC3E}">
        <p14:creationId xmlns:p14="http://schemas.microsoft.com/office/powerpoint/2010/main" val="2892669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Projekt i tre faser </a:t>
            </a:r>
          </a:p>
          <a:p>
            <a:pPr marL="228600" indent="-228600">
              <a:buAutoNum type="arabicPeriod"/>
            </a:pPr>
            <a:r>
              <a:rPr lang="da-DK" dirty="0"/>
              <a:t>Fase: Us praksis, behov</a:t>
            </a:r>
            <a:r>
              <a:rPr lang="da-DK" baseline="0" dirty="0"/>
              <a:t> og udfordringer</a:t>
            </a:r>
          </a:p>
          <a:p>
            <a:pPr marL="228600" indent="-228600">
              <a:buAutoNum type="arabicPeriod"/>
            </a:pPr>
            <a:r>
              <a:rPr lang="da-DK" baseline="0" dirty="0"/>
              <a:t>Fase: designe og udvikle løsninger der kan imødekomme eller overvinde de behov og udfordringer fra første fase</a:t>
            </a:r>
          </a:p>
          <a:p>
            <a:pPr marL="228600" indent="-228600">
              <a:buAutoNum type="arabicPeriod"/>
            </a:pPr>
            <a:r>
              <a:rPr lang="da-DK" baseline="0" dirty="0"/>
              <a:t>Fase: Teste og evaluere de udviklede løsninger fra fase 2 i praksis</a:t>
            </a:r>
          </a:p>
          <a:p>
            <a:pPr marL="228600" indent="-228600">
              <a:buAutoNum type="arabicPeriod"/>
            </a:pPr>
            <a:endParaRPr lang="da-DK" baseline="0" dirty="0"/>
          </a:p>
          <a:p>
            <a:pPr marL="0" indent="0">
              <a:buNone/>
            </a:pPr>
            <a:r>
              <a:rPr lang="da-DK" baseline="0" dirty="0"/>
              <a:t>Arbejder ud fra </a:t>
            </a:r>
            <a:r>
              <a:rPr lang="da-DK" b="1" baseline="0" dirty="0"/>
              <a:t>kerneværdier omkring deltagelse</a:t>
            </a:r>
          </a:p>
          <a:p>
            <a:pPr marL="0" indent="0">
              <a:buNone/>
            </a:pPr>
            <a:r>
              <a:rPr lang="da-DK" baseline="0" dirty="0"/>
              <a:t>Hvor patienter og sundhedsprofessionelle ikke kun er informanter med </a:t>
            </a:r>
            <a:r>
              <a:rPr lang="da-DK" b="1" baseline="0" dirty="0"/>
              <a:t>deltager, der bidrager med vigtig viden</a:t>
            </a:r>
            <a:r>
              <a:rPr lang="da-DK" baseline="0" dirty="0"/>
              <a:t> og er </a:t>
            </a:r>
            <a:r>
              <a:rPr lang="da-DK" b="1" baseline="0" dirty="0"/>
              <a:t>ligeværdige deltagere </a:t>
            </a:r>
            <a:r>
              <a:rPr lang="da-DK" baseline="0" dirty="0"/>
              <a:t>i projektet, hvor alle kan </a:t>
            </a:r>
            <a:r>
              <a:rPr lang="da-DK" b="1" baseline="0" dirty="0"/>
              <a:t>lære noget af hinanden</a:t>
            </a:r>
            <a:r>
              <a:rPr lang="da-DK" baseline="0" dirty="0"/>
              <a:t>.  </a:t>
            </a:r>
          </a:p>
          <a:p>
            <a:pPr marL="0" indent="0">
              <a:buNone/>
            </a:pPr>
            <a:r>
              <a:rPr lang="da-DK" baseline="0" dirty="0"/>
              <a:t>Det sikrer at der udvikles </a:t>
            </a:r>
            <a:r>
              <a:rPr lang="da-DK" b="1" baseline="0" dirty="0"/>
              <a:t>holdbare løsninger</a:t>
            </a:r>
            <a:r>
              <a:rPr lang="da-DK" baseline="0" dirty="0"/>
              <a:t>, der er </a:t>
            </a:r>
            <a:r>
              <a:rPr lang="da-DK" b="1" baseline="0" dirty="0"/>
              <a:t>tilpasset den praksis</a:t>
            </a:r>
            <a:r>
              <a:rPr lang="da-DK" baseline="0" dirty="0"/>
              <a:t>, de skal fungere i her på sengeafdelingerne på OUH</a:t>
            </a:r>
          </a:p>
          <a:p>
            <a:pPr marL="0" indent="0">
              <a:buNone/>
            </a:pPr>
            <a:endParaRPr lang="da-DK" baseline="0" dirty="0"/>
          </a:p>
          <a:p>
            <a:pPr marL="0" indent="0">
              <a:buNone/>
            </a:pPr>
            <a:r>
              <a:rPr lang="da-DK" baseline="0" dirty="0"/>
              <a:t>Jeg vil præsentere projektet med fokus på </a:t>
            </a:r>
            <a:r>
              <a:rPr lang="da-DK" b="1" baseline="0" dirty="0"/>
              <a:t>resultaterne</a:t>
            </a:r>
            <a:r>
              <a:rPr lang="da-DK" baseline="0" dirty="0"/>
              <a:t>. Vi gik i gang for </a:t>
            </a:r>
            <a:r>
              <a:rPr lang="da-DK" baseline="0" dirty="0" err="1"/>
              <a:t>ca</a:t>
            </a:r>
            <a:r>
              <a:rPr lang="da-DK" baseline="0" dirty="0"/>
              <a:t> 3 år siden og er i gang med fase 3</a:t>
            </a:r>
            <a:endParaRPr lang="da-DK" dirty="0"/>
          </a:p>
        </p:txBody>
      </p:sp>
      <p:sp>
        <p:nvSpPr>
          <p:cNvPr id="4" name="Pladsholder til slidenummer 3"/>
          <p:cNvSpPr>
            <a:spLocks noGrp="1"/>
          </p:cNvSpPr>
          <p:nvPr>
            <p:ph type="sldNum" sz="quarter" idx="10"/>
          </p:nvPr>
        </p:nvSpPr>
        <p:spPr/>
        <p:txBody>
          <a:bodyPr/>
          <a:lstStyle/>
          <a:p>
            <a:fld id="{7BF3D537-BA70-4DA2-BB02-D5054FA36AF3}" type="slidenum">
              <a:rPr lang="da-DK" smtClean="0"/>
              <a:t>7</a:t>
            </a:fld>
            <a:endParaRPr lang="da-DK"/>
          </a:p>
        </p:txBody>
      </p:sp>
    </p:spTree>
    <p:extLst>
      <p:ext uri="{BB962C8B-B14F-4D97-AF65-F5344CB8AC3E}">
        <p14:creationId xmlns:p14="http://schemas.microsoft.com/office/powerpoint/2010/main" val="3180195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Fase 1</a:t>
            </a:r>
          </a:p>
          <a:p>
            <a:r>
              <a:rPr lang="da-DK" dirty="0"/>
              <a:t>Det vi vidste inden vi gik i gang med</a:t>
            </a:r>
            <a:r>
              <a:rPr lang="da-DK" baseline="0" dirty="0"/>
              <a:t> fase 1</a:t>
            </a:r>
            <a:r>
              <a:rPr lang="da-DK" dirty="0"/>
              <a:t>…. – så vi ville </a:t>
            </a:r>
            <a:r>
              <a:rPr lang="da-DK" dirty="0" err="1"/>
              <a:t>us</a:t>
            </a:r>
            <a:r>
              <a:rPr lang="da-DK" baseline="0" dirty="0"/>
              <a:t> hvilke udfordringer der ret faktisk er omkring mundpleje</a:t>
            </a:r>
          </a:p>
          <a:p>
            <a:endParaRPr lang="da-DK" baseline="0" dirty="0"/>
          </a:p>
          <a:p>
            <a:r>
              <a:rPr lang="da-DK" dirty="0"/>
              <a:t>Det gjorde vi igennem….</a:t>
            </a:r>
          </a:p>
        </p:txBody>
      </p:sp>
      <p:sp>
        <p:nvSpPr>
          <p:cNvPr id="4" name="Pladsholder til slidenummer 3"/>
          <p:cNvSpPr>
            <a:spLocks noGrp="1"/>
          </p:cNvSpPr>
          <p:nvPr>
            <p:ph type="sldNum" sz="quarter" idx="10"/>
          </p:nvPr>
        </p:nvSpPr>
        <p:spPr/>
        <p:txBody>
          <a:bodyPr/>
          <a:lstStyle/>
          <a:p>
            <a:fld id="{7BF3D537-BA70-4DA2-BB02-D5054FA36AF3}" type="slidenum">
              <a:rPr lang="da-DK" smtClean="0"/>
              <a:t>8</a:t>
            </a:fld>
            <a:endParaRPr lang="da-DK"/>
          </a:p>
        </p:txBody>
      </p:sp>
    </p:spTree>
    <p:extLst>
      <p:ext uri="{BB962C8B-B14F-4D97-AF65-F5344CB8AC3E}">
        <p14:creationId xmlns:p14="http://schemas.microsoft.com/office/powerpoint/2010/main" val="1222208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Oversigt over resultaterne fra fase 1</a:t>
            </a:r>
          </a:p>
          <a:p>
            <a:r>
              <a:rPr lang="da-DK" dirty="0"/>
              <a:t>Vi analyserede alle data samlet inspireret af </a:t>
            </a:r>
            <a:r>
              <a:rPr lang="da-DK" b="1" dirty="0" err="1"/>
              <a:t>Ricoeurs</a:t>
            </a:r>
            <a:r>
              <a:rPr lang="da-DK" b="1" dirty="0"/>
              <a:t> filosofi</a:t>
            </a:r>
            <a:r>
              <a:rPr lang="da-DK" b="1" baseline="0" dirty="0"/>
              <a:t> </a:t>
            </a:r>
            <a:r>
              <a:rPr lang="da-DK" baseline="0" dirty="0"/>
              <a:t>om forståelse og fortolkning</a:t>
            </a:r>
          </a:p>
          <a:p>
            <a:r>
              <a:rPr lang="da-DK" baseline="0" dirty="0"/>
              <a:t>Der bygger på en fænomenologisk hermeneutisk tilgang</a:t>
            </a:r>
          </a:p>
          <a:p>
            <a:r>
              <a:rPr lang="da-DK" baseline="0" dirty="0"/>
              <a:t>Og jeg vil præsentere de fire fund for jer, der beskriver barrierer for mundpleje på sengeafdelinger</a:t>
            </a:r>
            <a:endParaRPr lang="da-DK" dirty="0"/>
          </a:p>
        </p:txBody>
      </p:sp>
      <p:sp>
        <p:nvSpPr>
          <p:cNvPr id="4" name="Pladsholder til slidenummer 3"/>
          <p:cNvSpPr>
            <a:spLocks noGrp="1"/>
          </p:cNvSpPr>
          <p:nvPr>
            <p:ph type="sldNum" sz="quarter" idx="10"/>
          </p:nvPr>
        </p:nvSpPr>
        <p:spPr/>
        <p:txBody>
          <a:bodyPr/>
          <a:lstStyle/>
          <a:p>
            <a:fld id="{7BF3D537-BA70-4DA2-BB02-D5054FA36AF3}" type="slidenum">
              <a:rPr lang="da-DK" smtClean="0"/>
              <a:t>9</a:t>
            </a:fld>
            <a:endParaRPr lang="da-DK"/>
          </a:p>
        </p:txBody>
      </p:sp>
    </p:spTree>
    <p:extLst>
      <p:ext uri="{BB962C8B-B14F-4D97-AF65-F5344CB8AC3E}">
        <p14:creationId xmlns:p14="http://schemas.microsoft.com/office/powerpoint/2010/main" val="162594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448E43B0-248F-4574-BBB7-925BA66D6E80}" type="datetimeFigureOut">
              <a:rPr lang="da-DK" smtClean="0"/>
              <a:t>19-03-2024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71E2ABE-EF90-4F9A-B70C-BBE28C753EEB}" type="slidenum">
              <a:rPr lang="da-DK" smtClean="0"/>
              <a:t>‹nr.›</a:t>
            </a:fld>
            <a:endParaRPr lang="da-DK"/>
          </a:p>
        </p:txBody>
      </p:sp>
    </p:spTree>
    <p:extLst>
      <p:ext uri="{BB962C8B-B14F-4D97-AF65-F5344CB8AC3E}">
        <p14:creationId xmlns:p14="http://schemas.microsoft.com/office/powerpoint/2010/main" val="53294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Vertical Text Placeholder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48E43B0-248F-4574-BBB7-925BA66D6E80}" type="datetimeFigureOut">
              <a:rPr lang="da-DK" smtClean="0"/>
              <a:t>19-03-2024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71E2ABE-EF90-4F9A-B70C-BBE28C753EEB}" type="slidenum">
              <a:rPr lang="da-DK" smtClean="0"/>
              <a:t>‹nr.›</a:t>
            </a:fld>
            <a:endParaRPr lang="da-DK"/>
          </a:p>
        </p:txBody>
      </p:sp>
    </p:spTree>
    <p:extLst>
      <p:ext uri="{BB962C8B-B14F-4D97-AF65-F5344CB8AC3E}">
        <p14:creationId xmlns:p14="http://schemas.microsoft.com/office/powerpoint/2010/main" val="823972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bg>
      <p:bgPr>
        <a:solidFill>
          <a:schemeClr val="tx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a-DK"/>
              <a:t>Klik for at redigere i master</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448E43B0-248F-4574-BBB7-925BA66D6E80}" type="datetimeFigureOut">
              <a:rPr lang="da-DK" smtClean="0"/>
              <a:t>19-03-2024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71E2ABE-EF90-4F9A-B70C-BBE28C753EEB}" type="slidenum">
              <a:rPr lang="da-DK" smtClean="0"/>
              <a:t>‹nr.›</a:t>
            </a:fld>
            <a:endParaRPr lang="da-DK"/>
          </a:p>
        </p:txBody>
      </p:sp>
    </p:spTree>
    <p:extLst>
      <p:ext uri="{BB962C8B-B14F-4D97-AF65-F5344CB8AC3E}">
        <p14:creationId xmlns:p14="http://schemas.microsoft.com/office/powerpoint/2010/main" val="35942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4323" y="365125"/>
            <a:ext cx="11369626" cy="956599"/>
          </a:xfrm>
        </p:spPr>
        <p:txBody>
          <a:bodyPr/>
          <a:lstStyle/>
          <a:p>
            <a:r>
              <a:rPr lang="da-DK" dirty="0"/>
              <a:t>Klik for at redigere i master</a:t>
            </a:r>
            <a:endParaRPr lang="en-US" dirty="0"/>
          </a:p>
        </p:txBody>
      </p:sp>
      <p:sp>
        <p:nvSpPr>
          <p:cNvPr id="3" name="Content Placeholder 2"/>
          <p:cNvSpPr>
            <a:spLocks noGrp="1"/>
          </p:cNvSpPr>
          <p:nvPr>
            <p:ph idx="1"/>
          </p:nvPr>
        </p:nvSpPr>
        <p:spPr>
          <a:xfrm>
            <a:off x="698090" y="1554480"/>
            <a:ext cx="11155858" cy="4995949"/>
          </a:xfrm>
        </p:spPr>
        <p:txBody>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Tree>
    <p:extLst>
      <p:ext uri="{BB962C8B-B14F-4D97-AF65-F5344CB8AC3E}">
        <p14:creationId xmlns:p14="http://schemas.microsoft.com/office/powerpoint/2010/main" val="52546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a-DK"/>
              <a:t>Klik for at redigere i master</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Date Placeholder 3"/>
          <p:cNvSpPr>
            <a:spLocks noGrp="1"/>
          </p:cNvSpPr>
          <p:nvPr>
            <p:ph type="dt" sz="half" idx="10"/>
          </p:nvPr>
        </p:nvSpPr>
        <p:spPr/>
        <p:txBody>
          <a:bodyPr/>
          <a:lstStyle/>
          <a:p>
            <a:fld id="{448E43B0-248F-4574-BBB7-925BA66D6E80}" type="datetimeFigureOut">
              <a:rPr lang="da-DK" smtClean="0"/>
              <a:t>19-03-2024</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71E2ABE-EF90-4F9A-B70C-BBE28C753EEB}" type="slidenum">
              <a:rPr lang="da-DK" smtClean="0"/>
              <a:t>‹nr.›</a:t>
            </a:fld>
            <a:endParaRPr lang="da-DK"/>
          </a:p>
        </p:txBody>
      </p:sp>
    </p:spTree>
    <p:extLst>
      <p:ext uri="{BB962C8B-B14F-4D97-AF65-F5344CB8AC3E}">
        <p14:creationId xmlns:p14="http://schemas.microsoft.com/office/powerpoint/2010/main" val="1671989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698" y="365126"/>
            <a:ext cx="11372938" cy="923348"/>
          </a:xfrm>
        </p:spPr>
        <p:txBody>
          <a:bodyPr/>
          <a:lstStyle/>
          <a:p>
            <a:r>
              <a:rPr lang="da-DK" dirty="0"/>
              <a:t>Klik for at redigere i master</a:t>
            </a:r>
            <a:endParaRPr lang="en-US" dirty="0"/>
          </a:p>
        </p:txBody>
      </p:sp>
      <p:sp>
        <p:nvSpPr>
          <p:cNvPr id="3" name="Content Placeholder 2"/>
          <p:cNvSpPr>
            <a:spLocks noGrp="1"/>
          </p:cNvSpPr>
          <p:nvPr>
            <p:ph sz="half" idx="1"/>
          </p:nvPr>
        </p:nvSpPr>
        <p:spPr>
          <a:xfrm>
            <a:off x="472698" y="1529541"/>
            <a:ext cx="5547102" cy="5020888"/>
          </a:xfrm>
        </p:spPr>
        <p:txBody>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4" name="Content Placeholder 3"/>
          <p:cNvSpPr>
            <a:spLocks noGrp="1"/>
          </p:cNvSpPr>
          <p:nvPr>
            <p:ph sz="half" idx="2"/>
          </p:nvPr>
        </p:nvSpPr>
        <p:spPr>
          <a:xfrm>
            <a:off x="6172200" y="1529541"/>
            <a:ext cx="5673436" cy="5020888"/>
          </a:xfrm>
        </p:spPr>
        <p:txBody>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Tree>
    <p:extLst>
      <p:ext uri="{BB962C8B-B14F-4D97-AF65-F5344CB8AC3E}">
        <p14:creationId xmlns:p14="http://schemas.microsoft.com/office/powerpoint/2010/main" val="3792093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a-DK"/>
              <a:t>Klik for at redigere i master</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Content Placeholder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Content Placeholder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448E43B0-248F-4574-BBB7-925BA66D6E80}" type="datetimeFigureOut">
              <a:rPr lang="da-DK" smtClean="0"/>
              <a:t>19-03-2024</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A71E2ABE-EF90-4F9A-B70C-BBE28C753EEB}" type="slidenum">
              <a:rPr lang="da-DK" smtClean="0"/>
              <a:t>‹nr.›</a:t>
            </a:fld>
            <a:endParaRPr lang="da-DK"/>
          </a:p>
        </p:txBody>
      </p:sp>
    </p:spTree>
    <p:extLst>
      <p:ext uri="{BB962C8B-B14F-4D97-AF65-F5344CB8AC3E}">
        <p14:creationId xmlns:p14="http://schemas.microsoft.com/office/powerpoint/2010/main" val="82093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573" y="365126"/>
            <a:ext cx="11369063" cy="923348"/>
          </a:xfrm>
        </p:spPr>
        <p:txBody>
          <a:bodyPr/>
          <a:lstStyle/>
          <a:p>
            <a:r>
              <a:rPr lang="da-DK"/>
              <a:t>Klik for at redigere i master</a:t>
            </a:r>
            <a:endParaRPr lang="en-US" dirty="0"/>
          </a:p>
        </p:txBody>
      </p:sp>
    </p:spTree>
    <p:extLst>
      <p:ext uri="{BB962C8B-B14F-4D97-AF65-F5344CB8AC3E}">
        <p14:creationId xmlns:p14="http://schemas.microsoft.com/office/powerpoint/2010/main" val="272979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1634400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i master</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Date Placeholder 4"/>
          <p:cNvSpPr>
            <a:spLocks noGrp="1"/>
          </p:cNvSpPr>
          <p:nvPr>
            <p:ph type="dt" sz="half" idx="10"/>
          </p:nvPr>
        </p:nvSpPr>
        <p:spPr/>
        <p:txBody>
          <a:bodyPr/>
          <a:lstStyle/>
          <a:p>
            <a:fld id="{448E43B0-248F-4574-BBB7-925BA66D6E80}" type="datetimeFigureOut">
              <a:rPr lang="da-DK" smtClean="0"/>
              <a:t>19-03-2024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A71E2ABE-EF90-4F9A-B70C-BBE28C753EEB}" type="slidenum">
              <a:rPr lang="da-DK" smtClean="0"/>
              <a:t>‹nr.›</a:t>
            </a:fld>
            <a:endParaRPr lang="da-DK"/>
          </a:p>
        </p:txBody>
      </p:sp>
    </p:spTree>
    <p:extLst>
      <p:ext uri="{BB962C8B-B14F-4D97-AF65-F5344CB8AC3E}">
        <p14:creationId xmlns:p14="http://schemas.microsoft.com/office/powerpoint/2010/main" val="8319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a:t>Klik for at redigere i master</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Date Placeholder 4"/>
          <p:cNvSpPr>
            <a:spLocks noGrp="1"/>
          </p:cNvSpPr>
          <p:nvPr>
            <p:ph type="dt" sz="half" idx="10"/>
          </p:nvPr>
        </p:nvSpPr>
        <p:spPr/>
        <p:txBody>
          <a:bodyPr/>
          <a:lstStyle/>
          <a:p>
            <a:fld id="{448E43B0-248F-4574-BBB7-925BA66D6E80}" type="datetimeFigureOut">
              <a:rPr lang="da-DK" smtClean="0"/>
              <a:t>19-03-2024</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A71E2ABE-EF90-4F9A-B70C-BBE28C753EEB}" type="slidenum">
              <a:rPr lang="da-DK" smtClean="0"/>
              <a:t>‹nr.›</a:t>
            </a:fld>
            <a:endParaRPr lang="da-DK"/>
          </a:p>
        </p:txBody>
      </p:sp>
    </p:spTree>
    <p:extLst>
      <p:ext uri="{BB962C8B-B14F-4D97-AF65-F5344CB8AC3E}">
        <p14:creationId xmlns:p14="http://schemas.microsoft.com/office/powerpoint/2010/main" val="1003705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‹nr.›</a:t>
            </a:fld>
            <a:endParaRPr lang="en-US" dirty="0"/>
          </a:p>
        </p:txBody>
      </p:sp>
    </p:spTree>
    <p:extLst>
      <p:ext uri="{BB962C8B-B14F-4D97-AF65-F5344CB8AC3E}">
        <p14:creationId xmlns:p14="http://schemas.microsoft.com/office/powerpoint/2010/main" val="11454108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6.jpeg"/><Relationship Id="rId7"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209800" y="2523721"/>
            <a:ext cx="7772400" cy="2417314"/>
          </a:xfrm>
        </p:spPr>
        <p:txBody>
          <a:bodyPr>
            <a:normAutofit/>
          </a:bodyPr>
          <a:lstStyle/>
          <a:p>
            <a:r>
              <a:rPr lang="da-DK" sz="4400" b="1" dirty="0">
                <a:solidFill>
                  <a:schemeClr val="bg1"/>
                </a:solidFill>
              </a:rPr>
              <a:t>Mundpleje til indlagte patienter</a:t>
            </a:r>
          </a:p>
        </p:txBody>
      </p:sp>
      <p:sp>
        <p:nvSpPr>
          <p:cNvPr id="3" name="Undertitel 2"/>
          <p:cNvSpPr>
            <a:spLocks noGrp="1"/>
          </p:cNvSpPr>
          <p:nvPr>
            <p:ph type="subTitle" idx="1"/>
          </p:nvPr>
        </p:nvSpPr>
        <p:spPr>
          <a:xfrm>
            <a:off x="2667000" y="4062183"/>
            <a:ext cx="6858000" cy="1332271"/>
          </a:xfrm>
          <a:noFill/>
        </p:spPr>
        <p:txBody>
          <a:bodyPr>
            <a:normAutofit fontScale="92500" lnSpcReduction="20000"/>
          </a:bodyPr>
          <a:lstStyle/>
          <a:p>
            <a:endParaRPr lang="da-DK" dirty="0">
              <a:solidFill>
                <a:schemeClr val="bg1"/>
              </a:solidFill>
            </a:endParaRPr>
          </a:p>
          <a:p>
            <a:endParaRPr lang="da-DK" dirty="0">
              <a:solidFill>
                <a:schemeClr val="bg1"/>
              </a:solidFill>
            </a:endParaRPr>
          </a:p>
          <a:p>
            <a:endParaRPr lang="da-DK" dirty="0">
              <a:solidFill>
                <a:schemeClr val="bg1"/>
              </a:solidFill>
            </a:endParaRPr>
          </a:p>
          <a:p>
            <a:r>
              <a:rPr lang="da-DK" sz="1500" dirty="0">
                <a:solidFill>
                  <a:schemeClr val="bg1"/>
                </a:solidFill>
              </a:rPr>
              <a:t>charlotte.nielsen@rsyd.dk</a:t>
            </a:r>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1289" y="499034"/>
            <a:ext cx="4929422" cy="3286282"/>
          </a:xfrm>
          <a:prstGeom prst="rect">
            <a:avLst/>
          </a:prstGeom>
          <a:ln>
            <a:noFill/>
          </a:ln>
          <a:effectLst>
            <a:softEdge rad="112500"/>
          </a:effectLst>
        </p:spPr>
      </p:pic>
      <p:pic>
        <p:nvPicPr>
          <p:cNvPr id="1028" name="Picture 4" descr="Mail icon vector 5269576 Vector Art at Vecteezy"/>
          <p:cNvPicPr>
            <a:picLocks noChangeAspect="1" noChangeArrowheads="1"/>
          </p:cNvPicPr>
          <p:nvPr/>
        </p:nvPicPr>
        <p:blipFill rotWithShape="1">
          <a:blip r:embed="rId4"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l="23886" t="31854" r="23746" b="30602"/>
          <a:stretch/>
        </p:blipFill>
        <p:spPr bwMode="auto">
          <a:xfrm>
            <a:off x="4863170" y="5170865"/>
            <a:ext cx="226157" cy="162136"/>
          </a:xfrm>
          <a:prstGeom prst="rect">
            <a:avLst/>
          </a:prstGeom>
          <a:noFill/>
        </p:spPr>
      </p:pic>
      <p:pic>
        <p:nvPicPr>
          <p:cNvPr id="6" name="Picture 2" descr="https://www.sdu.dk/-/media/files/nyheder/logoer/sdu_white_rgb-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62864" y="6404600"/>
            <a:ext cx="946597" cy="2529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cimt.dk/wp-content/uploads/2018/03/Region-Syddanmark_var3_Logo_ne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7607" y="6311401"/>
            <a:ext cx="1122349" cy="4062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OUH Odense Universitetshospital - Svendborg Sygehus"/>
          <p:cNvPicPr>
            <a:picLocks noChangeAspect="1" noChangeArrowheads="1"/>
          </p:cNvPicPr>
          <p:nvPr/>
        </p:nvPicPr>
        <p:blipFill rotWithShape="1">
          <a:blip r:embed="rId7">
            <a:extLst>
              <a:ext uri="{28A0092B-C50C-407E-A947-70E740481C1C}">
                <a14:useLocalDpi xmlns:a14="http://schemas.microsoft.com/office/drawing/2010/main" val="0"/>
              </a:ext>
            </a:extLst>
          </a:blip>
          <a:srcRect t="29954" b="39447"/>
          <a:stretch/>
        </p:blipFill>
        <p:spPr bwMode="auto">
          <a:xfrm>
            <a:off x="2408614" y="6373455"/>
            <a:ext cx="2086348" cy="3442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Danske Tandplejere"/>
          <p:cNvPicPr>
            <a:picLocks noChangeAspect="1" noChangeArrowheads="1"/>
          </p:cNvPicPr>
          <p:nvPr/>
        </p:nvPicPr>
        <p:blipFill rotWithShape="1">
          <a:blip r:embed="rId8" cstate="print">
            <a:biLevel thresh="25000"/>
            <a:extLst>
              <a:ext uri="{28A0092B-C50C-407E-A947-70E740481C1C}">
                <a14:useLocalDpi xmlns:a14="http://schemas.microsoft.com/office/drawing/2010/main" val="0"/>
              </a:ext>
            </a:extLst>
          </a:blip>
          <a:srcRect r="70889"/>
          <a:stretch/>
        </p:blipFill>
        <p:spPr bwMode="auto">
          <a:xfrm>
            <a:off x="8321346" y="6294750"/>
            <a:ext cx="572688" cy="5016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https://www.regioner.dk/media/10814/danske-regioner-logo3-hvi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79377" y="6359968"/>
            <a:ext cx="1287953" cy="408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003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a:solidFill>
                  <a:schemeClr val="bg1"/>
                </a:solidFill>
              </a:rPr>
              <a:t>Mundpleje ud fra mavefornemmelse</a:t>
            </a:r>
          </a:p>
        </p:txBody>
      </p:sp>
      <p:sp>
        <p:nvSpPr>
          <p:cNvPr id="7" name="Pladsholder til indhold 3"/>
          <p:cNvSpPr>
            <a:spLocks noGrp="1"/>
          </p:cNvSpPr>
          <p:nvPr>
            <p:ph idx="1"/>
          </p:nvPr>
        </p:nvSpPr>
        <p:spPr>
          <a:xfrm>
            <a:off x="643952" y="1306261"/>
            <a:ext cx="5609363" cy="5153533"/>
          </a:xfrm>
        </p:spPr>
        <p:txBody>
          <a:bodyPr>
            <a:noAutofit/>
          </a:bodyPr>
          <a:lstStyle/>
          <a:p>
            <a:pPr marL="0" indent="0">
              <a:buNone/>
            </a:pPr>
            <a:r>
              <a:rPr lang="da-DK" sz="2400" b="1" dirty="0">
                <a:solidFill>
                  <a:schemeClr val="bg1"/>
                </a:solidFill>
              </a:rPr>
              <a:t>De sundhedsprofessionelle</a:t>
            </a:r>
          </a:p>
          <a:p>
            <a:pPr marL="0" indent="0">
              <a:buNone/>
            </a:pPr>
            <a:r>
              <a:rPr lang="da-DK" sz="2400" i="1" dirty="0">
                <a:solidFill>
                  <a:schemeClr val="bg1"/>
                </a:solidFill>
              </a:rPr>
              <a:t>”Nej det gør jeg ikke (kender til instrukser om mundpleje), der gør jeg det virkelig på </a:t>
            </a:r>
            <a:r>
              <a:rPr lang="da-DK" sz="2400" i="1" dirty="0" err="1">
                <a:solidFill>
                  <a:schemeClr val="bg1"/>
                </a:solidFill>
              </a:rPr>
              <a:t>gefühl</a:t>
            </a:r>
            <a:r>
              <a:rPr lang="da-DK" sz="2400" i="1" dirty="0">
                <a:solidFill>
                  <a:schemeClr val="bg1"/>
                </a:solidFill>
              </a:rPr>
              <a:t>” </a:t>
            </a:r>
          </a:p>
          <a:p>
            <a:pPr marL="0" indent="0">
              <a:buNone/>
            </a:pPr>
            <a:endParaRPr lang="da-DK" sz="2400" i="1" dirty="0">
              <a:solidFill>
                <a:schemeClr val="bg1"/>
              </a:solidFill>
            </a:endParaRPr>
          </a:p>
          <a:p>
            <a:pPr marL="0" indent="0">
              <a:buNone/>
            </a:pPr>
            <a:r>
              <a:rPr lang="da-DK" sz="2400" i="1" dirty="0">
                <a:solidFill>
                  <a:schemeClr val="bg1"/>
                </a:solidFill>
              </a:rPr>
              <a:t>”Vi har vores rutiner og jeg tror, at det er sådan lidt individuelt, hvad ens rutiner er, og hvor meget fokus, der er på det”</a:t>
            </a:r>
            <a:r>
              <a:rPr lang="da-DK" sz="2400" dirty="0">
                <a:solidFill>
                  <a:schemeClr val="bg1"/>
                </a:solidFill>
              </a:rPr>
              <a:t> </a:t>
            </a:r>
          </a:p>
          <a:p>
            <a:pPr marL="0" indent="0">
              <a:buNone/>
            </a:pPr>
            <a:endParaRPr lang="da-DK" sz="2400" dirty="0">
              <a:solidFill>
                <a:schemeClr val="bg1"/>
              </a:solidFill>
            </a:endParaRPr>
          </a:p>
          <a:p>
            <a:pPr marL="0" indent="0">
              <a:buNone/>
            </a:pPr>
            <a:r>
              <a:rPr lang="da-DK" sz="2400" b="1" dirty="0">
                <a:solidFill>
                  <a:schemeClr val="bg1"/>
                </a:solidFill>
              </a:rPr>
              <a:t>Patienter</a:t>
            </a:r>
          </a:p>
          <a:p>
            <a:pPr marL="0" indent="0">
              <a:lnSpc>
                <a:spcPct val="100000"/>
              </a:lnSpc>
              <a:buNone/>
            </a:pPr>
            <a:r>
              <a:rPr lang="da-DK" sz="2400" i="1" dirty="0">
                <a:solidFill>
                  <a:schemeClr val="bg1"/>
                </a:solidFill>
              </a:rPr>
              <a:t>”Tænder skal man have børstet hver dag, fordi ellers føler man sig ikke tilpas, det gør man ikke”</a:t>
            </a:r>
            <a:endParaRPr lang="da-DK" sz="2400" dirty="0">
              <a:solidFill>
                <a:schemeClr val="bg1"/>
              </a:solidFill>
            </a:endParaRPr>
          </a:p>
        </p:txBody>
      </p:sp>
      <p:pic>
        <p:nvPicPr>
          <p:cNvPr id="30" name="Billede 29"/>
          <p:cNvPicPr>
            <a:picLocks noChangeAspect="1"/>
          </p:cNvPicPr>
          <p:nvPr/>
        </p:nvPicPr>
        <p:blipFill>
          <a:blip r:embed="rId3"/>
          <a:stretch>
            <a:fillRect/>
          </a:stretch>
        </p:blipFill>
        <p:spPr>
          <a:xfrm>
            <a:off x="6287365" y="2694039"/>
            <a:ext cx="5566583" cy="3675487"/>
          </a:xfrm>
          <a:prstGeom prst="rect">
            <a:avLst/>
          </a:prstGeom>
        </p:spPr>
      </p:pic>
    </p:spTree>
    <p:extLst>
      <p:ext uri="{BB962C8B-B14F-4D97-AF65-F5344CB8AC3E}">
        <p14:creationId xmlns:p14="http://schemas.microsoft.com/office/powerpoint/2010/main" val="3521209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a:solidFill>
                  <a:schemeClr val="bg1"/>
                </a:solidFill>
              </a:rPr>
              <a:t>Mundpleje fortoner sig blandt andre opgaver</a:t>
            </a:r>
          </a:p>
        </p:txBody>
      </p:sp>
      <p:sp>
        <p:nvSpPr>
          <p:cNvPr id="4" name="Pladsholder til indhold 3"/>
          <p:cNvSpPr>
            <a:spLocks noGrp="1"/>
          </p:cNvSpPr>
          <p:nvPr>
            <p:ph idx="1"/>
          </p:nvPr>
        </p:nvSpPr>
        <p:spPr>
          <a:xfrm>
            <a:off x="511277" y="1255464"/>
            <a:ext cx="6597446" cy="5536276"/>
          </a:xfrm>
        </p:spPr>
        <p:txBody>
          <a:bodyPr>
            <a:noAutofit/>
          </a:bodyPr>
          <a:lstStyle/>
          <a:p>
            <a:pPr marL="0" indent="0">
              <a:buNone/>
            </a:pPr>
            <a:r>
              <a:rPr lang="da-DK" sz="2300" b="1" dirty="0">
                <a:solidFill>
                  <a:schemeClr val="bg1"/>
                </a:solidFill>
              </a:rPr>
              <a:t>De sundhedsprofessionelle</a:t>
            </a:r>
          </a:p>
          <a:p>
            <a:pPr marL="0" indent="0">
              <a:buNone/>
            </a:pPr>
            <a:r>
              <a:rPr lang="da-DK" sz="2300" i="1" dirty="0">
                <a:solidFill>
                  <a:schemeClr val="bg1"/>
                </a:solidFill>
              </a:rPr>
              <a:t>”Det [mundpleje] er et vigtigt område, men der er også rigtig mange andre ting, der er vigtige, og mundpleje er noget, som jeg oplever, der også bliver nedprioriteret, når der er travlt” </a:t>
            </a:r>
          </a:p>
          <a:p>
            <a:pPr marL="0" indent="0">
              <a:buNone/>
            </a:pPr>
            <a:endParaRPr lang="da-DK" sz="2300" b="1" dirty="0">
              <a:solidFill>
                <a:schemeClr val="bg1"/>
              </a:solidFill>
            </a:endParaRPr>
          </a:p>
          <a:p>
            <a:pPr marL="0" indent="0">
              <a:buNone/>
            </a:pPr>
            <a:r>
              <a:rPr lang="da-DK" sz="2300" b="1" dirty="0">
                <a:solidFill>
                  <a:schemeClr val="bg1"/>
                </a:solidFill>
              </a:rPr>
              <a:t>Patienter</a:t>
            </a:r>
            <a:endParaRPr lang="da-DK" sz="2300" dirty="0">
              <a:solidFill>
                <a:schemeClr val="bg1"/>
              </a:solidFill>
            </a:endParaRPr>
          </a:p>
          <a:p>
            <a:pPr marL="0" indent="0">
              <a:buNone/>
            </a:pPr>
            <a:r>
              <a:rPr lang="da-DK" sz="2300" i="1" dirty="0">
                <a:solidFill>
                  <a:schemeClr val="bg1"/>
                </a:solidFill>
              </a:rPr>
              <a:t>”Jamen det gør de sådan set ikke, altså interesserer sig for [mundpleje]. Det er jo en sekundær opgave […] de sikrer sig, ved at spørge har du børstet tænder. Men de gør jo ikke noget aktivt…” </a:t>
            </a:r>
          </a:p>
          <a:p>
            <a:pPr marL="0" indent="0">
              <a:buNone/>
            </a:pPr>
            <a:r>
              <a:rPr lang="da-DK" sz="2300" i="1" dirty="0">
                <a:solidFill>
                  <a:schemeClr val="bg1"/>
                </a:solidFill>
              </a:rPr>
              <a:t>“Jeg tror ikke det fylder særligt meget på afdelingerne […] når man [SHP] ikke spørger ind til de forskellige ting [mundpleje]. Det er mest medicinen som fylder noget. At jeg får den medicin jeg skal have og sådan” </a:t>
            </a:r>
            <a:endParaRPr lang="da-DK" sz="2300" b="1" i="1" dirty="0">
              <a:solidFill>
                <a:schemeClr val="bg1"/>
              </a:solidFill>
            </a:endParaRPr>
          </a:p>
        </p:txBody>
      </p:sp>
      <p:pic>
        <p:nvPicPr>
          <p:cNvPr id="3" name="Billede 2"/>
          <p:cNvPicPr>
            <a:picLocks noChangeAspect="1"/>
          </p:cNvPicPr>
          <p:nvPr/>
        </p:nvPicPr>
        <p:blipFill>
          <a:blip r:embed="rId3"/>
          <a:stretch>
            <a:fillRect/>
          </a:stretch>
        </p:blipFill>
        <p:spPr>
          <a:xfrm>
            <a:off x="7776323" y="1321724"/>
            <a:ext cx="4223143" cy="4141272"/>
          </a:xfrm>
          <a:prstGeom prst="rect">
            <a:avLst/>
          </a:prstGeom>
        </p:spPr>
      </p:pic>
    </p:spTree>
    <p:extLst>
      <p:ext uri="{BB962C8B-B14F-4D97-AF65-F5344CB8AC3E}">
        <p14:creationId xmlns:p14="http://schemas.microsoft.com/office/powerpoint/2010/main" val="3914435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a:solidFill>
                  <a:schemeClr val="bg1"/>
                </a:solidFill>
              </a:rPr>
              <a:t>Også selvhjulpne patienter har behov for hjælp </a:t>
            </a:r>
          </a:p>
        </p:txBody>
      </p:sp>
      <p:sp>
        <p:nvSpPr>
          <p:cNvPr id="4" name="Pladsholder til indhold 3"/>
          <p:cNvSpPr>
            <a:spLocks noGrp="1"/>
          </p:cNvSpPr>
          <p:nvPr>
            <p:ph idx="1"/>
          </p:nvPr>
        </p:nvSpPr>
        <p:spPr>
          <a:xfrm>
            <a:off x="540773" y="1566864"/>
            <a:ext cx="6282813" cy="5060078"/>
          </a:xfrm>
        </p:spPr>
        <p:txBody>
          <a:bodyPr>
            <a:noAutofit/>
          </a:bodyPr>
          <a:lstStyle/>
          <a:p>
            <a:pPr marL="0" indent="0">
              <a:buNone/>
            </a:pPr>
            <a:r>
              <a:rPr lang="da-DK" sz="2300" b="1" dirty="0">
                <a:solidFill>
                  <a:schemeClr val="bg1"/>
                </a:solidFill>
              </a:rPr>
              <a:t>Sundhedsprofessionelle</a:t>
            </a:r>
          </a:p>
          <a:p>
            <a:pPr marL="0" indent="0">
              <a:buNone/>
            </a:pPr>
            <a:r>
              <a:rPr lang="da-DK" sz="2300" i="1" dirty="0">
                <a:solidFill>
                  <a:schemeClr val="bg1"/>
                </a:solidFill>
              </a:rPr>
              <a:t>”Hvis de er sengeliggende, så spørger jeg mere ind til hvordan og hvorledes med at blive vasket, og skal du have børstet tænderne. Hvis de selv kan gå ud til badeværelset, så er det overhovedet ikke noget jeg italesætter, fordi jeg tænker, det klarer de jo nok selv, når de nu selv kan gå ud til håndvasken”</a:t>
            </a:r>
            <a:r>
              <a:rPr lang="da-DK" sz="2300" dirty="0">
                <a:solidFill>
                  <a:schemeClr val="bg1"/>
                </a:solidFill>
              </a:rPr>
              <a:t> </a:t>
            </a:r>
          </a:p>
          <a:p>
            <a:pPr marL="0" indent="0">
              <a:buNone/>
            </a:pPr>
            <a:endParaRPr lang="da-DK" sz="2300" dirty="0">
              <a:solidFill>
                <a:schemeClr val="bg1"/>
              </a:solidFill>
            </a:endParaRPr>
          </a:p>
          <a:p>
            <a:pPr marL="0" indent="0">
              <a:buNone/>
            </a:pPr>
            <a:r>
              <a:rPr lang="da-DK" sz="2300" b="1" dirty="0">
                <a:solidFill>
                  <a:schemeClr val="bg1"/>
                </a:solidFill>
              </a:rPr>
              <a:t>Patienter</a:t>
            </a:r>
          </a:p>
          <a:p>
            <a:pPr marL="0" indent="0">
              <a:buNone/>
            </a:pPr>
            <a:r>
              <a:rPr lang="da-DK" sz="2300" i="1" dirty="0">
                <a:solidFill>
                  <a:schemeClr val="bg1"/>
                </a:solidFill>
              </a:rPr>
              <a:t>”Det [mundpleje] havde jeg slet ikke overskud til”, </a:t>
            </a:r>
          </a:p>
          <a:p>
            <a:pPr marL="0" indent="0">
              <a:buNone/>
            </a:pPr>
            <a:r>
              <a:rPr lang="da-DK" sz="2300" i="1" dirty="0">
                <a:solidFill>
                  <a:schemeClr val="bg1"/>
                </a:solidFill>
              </a:rPr>
              <a:t>og patienten fik ikke hjælp da </a:t>
            </a:r>
          </a:p>
          <a:p>
            <a:pPr marL="0" indent="0">
              <a:buNone/>
            </a:pPr>
            <a:r>
              <a:rPr lang="da-DK" sz="2300" i="1" dirty="0">
                <a:solidFill>
                  <a:schemeClr val="bg1"/>
                </a:solidFill>
              </a:rPr>
              <a:t>”Jeg havde givet udtryk for, at jeg kunne selv”</a:t>
            </a:r>
            <a:endParaRPr lang="da-DK" sz="2300" b="1" dirty="0">
              <a:solidFill>
                <a:schemeClr val="bg1"/>
              </a:solidFill>
            </a:endParaRPr>
          </a:p>
        </p:txBody>
      </p:sp>
      <p:pic>
        <p:nvPicPr>
          <p:cNvPr id="38" name="Billede 37"/>
          <p:cNvPicPr>
            <a:picLocks noChangeAspect="1"/>
          </p:cNvPicPr>
          <p:nvPr/>
        </p:nvPicPr>
        <p:blipFill>
          <a:blip r:embed="rId3"/>
          <a:stretch>
            <a:fillRect/>
          </a:stretch>
        </p:blipFill>
        <p:spPr>
          <a:xfrm>
            <a:off x="7092607" y="2222090"/>
            <a:ext cx="4761341" cy="3052989"/>
          </a:xfrm>
          <a:prstGeom prst="rect">
            <a:avLst/>
          </a:prstGeom>
        </p:spPr>
      </p:pic>
    </p:spTree>
    <p:extLst>
      <p:ext uri="{BB962C8B-B14F-4D97-AF65-F5344CB8AC3E}">
        <p14:creationId xmlns:p14="http://schemas.microsoft.com/office/powerpoint/2010/main" val="2642064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600" dirty="0">
                <a:solidFill>
                  <a:schemeClr val="bg1"/>
                </a:solidFill>
              </a:rPr>
              <a:t>Munden reflekterer det levede liv</a:t>
            </a:r>
          </a:p>
        </p:txBody>
      </p:sp>
      <p:sp>
        <p:nvSpPr>
          <p:cNvPr id="9" name="Pladsholder til indhold 8"/>
          <p:cNvSpPr>
            <a:spLocks noGrp="1"/>
          </p:cNvSpPr>
          <p:nvPr>
            <p:ph idx="1"/>
          </p:nvPr>
        </p:nvSpPr>
        <p:spPr>
          <a:xfrm>
            <a:off x="540773" y="1321724"/>
            <a:ext cx="7059561" cy="5364826"/>
          </a:xfrm>
        </p:spPr>
        <p:txBody>
          <a:bodyPr>
            <a:normAutofit fontScale="92500" lnSpcReduction="10000"/>
          </a:bodyPr>
          <a:lstStyle/>
          <a:p>
            <a:pPr marL="0" indent="0">
              <a:buNone/>
            </a:pPr>
            <a:r>
              <a:rPr lang="da-DK" sz="2600" b="1" dirty="0">
                <a:solidFill>
                  <a:schemeClr val="bg1"/>
                </a:solidFill>
              </a:rPr>
              <a:t>Sundhedsprofessionelle</a:t>
            </a:r>
          </a:p>
          <a:p>
            <a:pPr marL="0" indent="0">
              <a:buNone/>
            </a:pPr>
            <a:r>
              <a:rPr lang="da-DK" sz="2600" i="1" dirty="0">
                <a:solidFill>
                  <a:schemeClr val="bg1"/>
                </a:solidFill>
              </a:rPr>
              <a:t>”Vores uniformer beskytter os utroligt meget. Hvis man var i civil og skulle spørge til, har du gang i maven? Har du husket at børste tænder? Så er det en anden sag”</a:t>
            </a:r>
            <a:endParaRPr lang="da-DK" sz="2600" b="1" dirty="0">
              <a:solidFill>
                <a:schemeClr val="bg1"/>
              </a:solidFill>
            </a:endParaRPr>
          </a:p>
          <a:p>
            <a:pPr marL="0" indent="0">
              <a:buNone/>
            </a:pPr>
            <a:endParaRPr lang="da-DK" sz="2600" i="1" dirty="0">
              <a:solidFill>
                <a:schemeClr val="bg1"/>
              </a:solidFill>
            </a:endParaRPr>
          </a:p>
          <a:p>
            <a:pPr marL="0" indent="0">
              <a:buNone/>
            </a:pPr>
            <a:r>
              <a:rPr lang="da-DK" sz="2600" i="1" dirty="0">
                <a:solidFill>
                  <a:schemeClr val="bg1"/>
                </a:solidFill>
              </a:rPr>
              <a:t>”Jeg tør ikke kigge ind i deres mund, fordi jeg har en fornemmelse af, at de synes det er for blufærdigt at blive kigget ind i munden”</a:t>
            </a:r>
          </a:p>
          <a:p>
            <a:pPr marL="0" indent="0">
              <a:buNone/>
            </a:pPr>
            <a:endParaRPr lang="da-DK" sz="2600" b="1" dirty="0">
              <a:solidFill>
                <a:schemeClr val="bg1"/>
              </a:solidFill>
            </a:endParaRPr>
          </a:p>
          <a:p>
            <a:pPr marL="0" indent="0">
              <a:buNone/>
            </a:pPr>
            <a:r>
              <a:rPr lang="da-DK" sz="2600" b="1" dirty="0">
                <a:solidFill>
                  <a:schemeClr val="bg1"/>
                </a:solidFill>
              </a:rPr>
              <a:t>Patienter</a:t>
            </a:r>
          </a:p>
          <a:p>
            <a:pPr marL="0" indent="0">
              <a:buNone/>
            </a:pPr>
            <a:r>
              <a:rPr lang="da-DK" sz="2600" dirty="0">
                <a:solidFill>
                  <a:schemeClr val="bg1"/>
                </a:solidFill>
              </a:rPr>
              <a:t>“</a:t>
            </a:r>
            <a:r>
              <a:rPr lang="da-DK" sz="2600" i="1" dirty="0">
                <a:solidFill>
                  <a:schemeClr val="bg1"/>
                </a:solidFill>
              </a:rPr>
              <a:t>De kommer jo og siger det om [mundpleje] både morgen og aften, dog ikke hver dag, mest i starten. Det tror jeg ligger i deres ansættelse. De spørger også om vi ryger eller drikker. Det er nogle banale ting, som de skal spørge om” </a:t>
            </a:r>
            <a:endParaRPr lang="da-DK" sz="2600" b="1" dirty="0">
              <a:solidFill>
                <a:schemeClr val="bg1"/>
              </a:solidFill>
            </a:endParaRPr>
          </a:p>
          <a:p>
            <a:pPr marL="0" indent="0">
              <a:buNone/>
            </a:pPr>
            <a:endParaRPr lang="da-DK" dirty="0">
              <a:solidFill>
                <a:schemeClr val="bg1"/>
              </a:solidFill>
            </a:endParaRPr>
          </a:p>
        </p:txBody>
      </p:sp>
      <p:pic>
        <p:nvPicPr>
          <p:cNvPr id="41" name="Billede 40"/>
          <p:cNvPicPr>
            <a:picLocks noChangeAspect="1"/>
          </p:cNvPicPr>
          <p:nvPr/>
        </p:nvPicPr>
        <p:blipFill>
          <a:blip r:embed="rId3"/>
          <a:stretch>
            <a:fillRect/>
          </a:stretch>
        </p:blipFill>
        <p:spPr>
          <a:xfrm>
            <a:off x="7678434" y="1743075"/>
            <a:ext cx="4067540" cy="3961504"/>
          </a:xfrm>
          <a:prstGeom prst="rect">
            <a:avLst/>
          </a:prstGeom>
        </p:spPr>
      </p:pic>
    </p:spTree>
    <p:extLst>
      <p:ext uri="{BB962C8B-B14F-4D97-AF65-F5344CB8AC3E}">
        <p14:creationId xmlns:p14="http://schemas.microsoft.com/office/powerpoint/2010/main" val="904133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pic>
        <p:nvPicPr>
          <p:cNvPr id="4" name="Pladsholder til indhold 3"/>
          <p:cNvPicPr>
            <a:picLocks noGrp="1" noChangeAspect="1"/>
          </p:cNvPicPr>
          <p:nvPr>
            <p:ph idx="1"/>
          </p:nvPr>
        </p:nvPicPr>
        <p:blipFill rotWithShape="1">
          <a:blip r:embed="rId2"/>
          <a:srcRect l="246" r="688"/>
          <a:stretch/>
        </p:blipFill>
        <p:spPr>
          <a:xfrm>
            <a:off x="2623247" y="1441247"/>
            <a:ext cx="7041748" cy="54699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95311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bg1"/>
                </a:solidFill>
              </a:rPr>
              <a:t>Fase 2 – Design og udvikling</a:t>
            </a:r>
          </a:p>
        </p:txBody>
      </p:sp>
      <p:sp>
        <p:nvSpPr>
          <p:cNvPr id="4" name="Rektangel 3"/>
          <p:cNvSpPr/>
          <p:nvPr/>
        </p:nvSpPr>
        <p:spPr>
          <a:xfrm>
            <a:off x="2166503" y="1615533"/>
            <a:ext cx="7886700" cy="441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endParaRPr lang="da-DK" sz="2800" dirty="0">
              <a:solidFill>
                <a:schemeClr val="bg1"/>
              </a:solidFill>
            </a:endParaRPr>
          </a:p>
          <a:p>
            <a:pPr marL="457200" indent="-457200">
              <a:buFont typeface="Arial" panose="020B0604020202020204" pitchFamily="34" charset="0"/>
              <a:buChar char="•"/>
            </a:pPr>
            <a:r>
              <a:rPr lang="da-DK" sz="2800" dirty="0">
                <a:solidFill>
                  <a:schemeClr val="bg1"/>
                </a:solidFill>
              </a:rPr>
              <a:t>Identifikation af fire grundlæggende udfordringer i forhold til mundpleje</a:t>
            </a:r>
          </a:p>
          <a:p>
            <a:r>
              <a:rPr lang="da-DK" sz="2800" b="1" dirty="0">
                <a:solidFill>
                  <a:schemeClr val="bg1"/>
                </a:solidFill>
              </a:rPr>
              <a:t>	= Hvordan løses udfordringerne omkring 	mundpleje til indlagte patienter?</a:t>
            </a:r>
          </a:p>
          <a:p>
            <a:endParaRPr lang="da-DK" sz="2800" b="1" dirty="0">
              <a:solidFill>
                <a:schemeClr val="bg1"/>
              </a:solidFill>
            </a:endParaRPr>
          </a:p>
          <a:p>
            <a:pPr marL="457200" indent="-457200">
              <a:buFont typeface="Arial" panose="020B0604020202020204" pitchFamily="34" charset="0"/>
              <a:buChar char="•"/>
            </a:pPr>
            <a:r>
              <a:rPr lang="da-DK" sz="2800" dirty="0">
                <a:solidFill>
                  <a:schemeClr val="bg1"/>
                </a:solidFill>
              </a:rPr>
              <a:t>Udvikles i samarbejde med patienter, sundhedsprofessioneller og kliniske eksperter </a:t>
            </a:r>
          </a:p>
          <a:p>
            <a:endParaRPr lang="da-DK" sz="2800" b="1" dirty="0">
              <a:solidFill>
                <a:schemeClr val="bg1"/>
              </a:solidFill>
            </a:endParaRPr>
          </a:p>
          <a:p>
            <a:endParaRPr lang="da-DK" sz="2800" b="1" dirty="0">
              <a:solidFill>
                <a:schemeClr val="bg1"/>
              </a:solidFill>
            </a:endParaRPr>
          </a:p>
          <a:p>
            <a:endParaRPr lang="da-DK" sz="2800" b="1" dirty="0">
              <a:solidFill>
                <a:schemeClr val="bg1"/>
              </a:solidFill>
            </a:endParaRPr>
          </a:p>
          <a:p>
            <a:endParaRPr lang="da-DK" sz="2800" dirty="0">
              <a:solidFill>
                <a:schemeClr val="bg1"/>
              </a:solidFill>
            </a:endParaRPr>
          </a:p>
        </p:txBody>
      </p:sp>
      <p:pic>
        <p:nvPicPr>
          <p:cNvPr id="6" name="Pladsholder til indhold 3"/>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8130" y="365125"/>
            <a:ext cx="1119014" cy="595522"/>
          </a:xfrm>
          <a:prstGeom prst="rect">
            <a:avLst/>
          </a:prstGeom>
          <a:noFill/>
        </p:spPr>
      </p:pic>
      <p:sp>
        <p:nvSpPr>
          <p:cNvPr id="7" name="Ellipse 6"/>
          <p:cNvSpPr/>
          <p:nvPr/>
        </p:nvSpPr>
        <p:spPr>
          <a:xfrm>
            <a:off x="10962288" y="377017"/>
            <a:ext cx="390698" cy="4153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923292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bg1"/>
                </a:solidFill>
              </a:rPr>
              <a:t>Workshops</a:t>
            </a:r>
          </a:p>
        </p:txBody>
      </p:sp>
      <p:sp>
        <p:nvSpPr>
          <p:cNvPr id="5" name="Rektangel 4"/>
          <p:cNvSpPr/>
          <p:nvPr/>
        </p:nvSpPr>
        <p:spPr>
          <a:xfrm>
            <a:off x="2152650" y="3927790"/>
            <a:ext cx="7886700" cy="21224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da-DK" sz="2800" dirty="0">
                <a:solidFill>
                  <a:schemeClr val="bg1"/>
                </a:solidFill>
              </a:rPr>
              <a:t>5 workshops med de sundhedsprofessionelle</a:t>
            </a:r>
          </a:p>
          <a:p>
            <a:pPr marL="457200" indent="-457200">
              <a:buFont typeface="Arial" panose="020B0604020202020204" pitchFamily="34" charset="0"/>
              <a:buChar char="•"/>
            </a:pPr>
            <a:r>
              <a:rPr lang="da-DK" sz="2800" dirty="0">
                <a:solidFill>
                  <a:schemeClr val="bg1"/>
                </a:solidFill>
              </a:rPr>
              <a:t>1 workshop med patienter</a:t>
            </a:r>
          </a:p>
          <a:p>
            <a:pPr marL="457200" indent="-457200">
              <a:buFont typeface="Arial" panose="020B0604020202020204" pitchFamily="34" charset="0"/>
              <a:buChar char="•"/>
            </a:pPr>
            <a:r>
              <a:rPr lang="da-DK" sz="2800" dirty="0">
                <a:solidFill>
                  <a:schemeClr val="bg1"/>
                </a:solidFill>
              </a:rPr>
              <a:t>1 Fælles workshop med patienter og  sundhedsprofessionelle </a:t>
            </a:r>
          </a:p>
        </p:txBody>
      </p:sp>
      <p:pic>
        <p:nvPicPr>
          <p:cNvPr id="6" name="Billede 5"/>
          <p:cNvPicPr>
            <a:picLocks noChangeAspect="1"/>
          </p:cNvPicPr>
          <p:nvPr/>
        </p:nvPicPr>
        <p:blipFill>
          <a:blip r:embed="rId2"/>
          <a:stretch>
            <a:fillRect/>
          </a:stretch>
        </p:blipFill>
        <p:spPr>
          <a:xfrm>
            <a:off x="764677" y="1459345"/>
            <a:ext cx="10681118" cy="2517866"/>
          </a:xfrm>
          <a:prstGeom prst="rect">
            <a:avLst/>
          </a:prstGeom>
        </p:spPr>
      </p:pic>
    </p:spTree>
    <p:extLst>
      <p:ext uri="{BB962C8B-B14F-4D97-AF65-F5344CB8AC3E}">
        <p14:creationId xmlns:p14="http://schemas.microsoft.com/office/powerpoint/2010/main" val="2383514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bg1"/>
                </a:solidFill>
              </a:rPr>
              <a:t>Resultater – fase 2</a:t>
            </a:r>
          </a:p>
        </p:txBody>
      </p:sp>
      <p:pic>
        <p:nvPicPr>
          <p:cNvPr id="4" name="Pladsholder til indhold 33"/>
          <p:cNvPicPr>
            <a:picLocks noChangeAspect="1"/>
          </p:cNvPicPr>
          <p:nvPr/>
        </p:nvPicPr>
        <p:blipFill rotWithShape="1">
          <a:blip r:embed="rId3" cstate="print">
            <a:extLst>
              <a:ext uri="{28A0092B-C50C-407E-A947-70E740481C1C}">
                <a14:useLocalDpi xmlns:a14="http://schemas.microsoft.com/office/drawing/2010/main" val="0"/>
              </a:ext>
            </a:extLst>
          </a:blip>
          <a:srcRect l="9906" t="39057" r="21630" b="6546"/>
          <a:stretch/>
        </p:blipFill>
        <p:spPr>
          <a:xfrm>
            <a:off x="1273105" y="2543742"/>
            <a:ext cx="3803552" cy="2266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kstfelt 16"/>
          <p:cNvSpPr txBox="1"/>
          <p:nvPr/>
        </p:nvSpPr>
        <p:spPr>
          <a:xfrm>
            <a:off x="967763" y="1367151"/>
            <a:ext cx="4578494" cy="461665"/>
          </a:xfrm>
          <a:prstGeom prst="rect">
            <a:avLst/>
          </a:prstGeom>
          <a:noFill/>
        </p:spPr>
        <p:txBody>
          <a:bodyPr wrap="square" rtlCol="0">
            <a:spAutoFit/>
          </a:bodyPr>
          <a:lstStyle/>
          <a:p>
            <a:pPr algn="ctr"/>
            <a:r>
              <a:rPr lang="da-DK" sz="2400" dirty="0">
                <a:solidFill>
                  <a:schemeClr val="bg1"/>
                </a:solidFill>
              </a:rPr>
              <a:t>Netværk af sundhedsprofessionelle</a:t>
            </a:r>
          </a:p>
        </p:txBody>
      </p:sp>
      <p:sp>
        <p:nvSpPr>
          <p:cNvPr id="18" name="Tekstfelt 17"/>
          <p:cNvSpPr txBox="1"/>
          <p:nvPr/>
        </p:nvSpPr>
        <p:spPr>
          <a:xfrm>
            <a:off x="6951486" y="1389404"/>
            <a:ext cx="3488322" cy="461665"/>
          </a:xfrm>
          <a:prstGeom prst="rect">
            <a:avLst/>
          </a:prstGeom>
          <a:noFill/>
        </p:spPr>
        <p:txBody>
          <a:bodyPr wrap="square" rtlCol="0">
            <a:spAutoFit/>
          </a:bodyPr>
          <a:lstStyle/>
          <a:p>
            <a:pPr algn="ctr"/>
            <a:r>
              <a:rPr lang="da-DK" sz="2400" dirty="0">
                <a:solidFill>
                  <a:schemeClr val="bg1"/>
                </a:solidFill>
              </a:rPr>
              <a:t>Patient materiale</a:t>
            </a:r>
          </a:p>
        </p:txBody>
      </p:sp>
      <p:pic>
        <p:nvPicPr>
          <p:cNvPr id="5" name="Billede 4"/>
          <p:cNvPicPr>
            <a:picLocks noChangeAspect="1"/>
          </p:cNvPicPr>
          <p:nvPr/>
        </p:nvPicPr>
        <p:blipFill>
          <a:blip r:embed="rId4" cstate="print">
            <a:clrChange>
              <a:clrFrom>
                <a:srgbClr val="B2834D"/>
              </a:clrFrom>
              <a:clrTo>
                <a:srgbClr val="B2834D">
                  <a:alpha val="0"/>
                </a:srgbClr>
              </a:clrTo>
            </a:clrChange>
            <a:extLst>
              <a:ext uri="{28A0092B-C50C-407E-A947-70E740481C1C}">
                <a14:useLocalDpi xmlns:a14="http://schemas.microsoft.com/office/drawing/2010/main" val="0"/>
              </a:ext>
            </a:extLst>
          </a:blip>
          <a:stretch>
            <a:fillRect/>
          </a:stretch>
        </p:blipFill>
        <p:spPr>
          <a:xfrm rot="5400000">
            <a:off x="27771113" y="-13115823"/>
            <a:ext cx="209260" cy="156945"/>
          </a:xfrm>
          <a:prstGeom prst="rect">
            <a:avLst/>
          </a:prstGeom>
        </p:spPr>
      </p:pic>
      <p:pic>
        <p:nvPicPr>
          <p:cNvPr id="19" name="Billed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664343" y="2800245"/>
            <a:ext cx="2297140" cy="17228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Billed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8734670" y="2319957"/>
            <a:ext cx="2297141" cy="1722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Billed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8196959" y="4765756"/>
            <a:ext cx="2032437" cy="15243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9789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bg1"/>
                </a:solidFill>
              </a:rPr>
              <a:t>Støtte til projektet</a:t>
            </a:r>
          </a:p>
        </p:txBody>
      </p:sp>
      <p:pic>
        <p:nvPicPr>
          <p:cNvPr id="2053" name="Picture 5" descr="Danske Tandplejere"/>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2103374" y="2470570"/>
            <a:ext cx="3078226" cy="78494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ttps://www.regioner.dk/media/10814/danske-regioner-logo3-hvi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766" y="4550169"/>
            <a:ext cx="3300984" cy="104678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pe 6"/>
          <p:cNvGrpSpPr/>
          <p:nvPr/>
        </p:nvGrpSpPr>
        <p:grpSpPr>
          <a:xfrm>
            <a:off x="8110940" y="3827730"/>
            <a:ext cx="3188878" cy="2576642"/>
            <a:chOff x="8056076" y="3699714"/>
            <a:chExt cx="3188878" cy="2576642"/>
          </a:xfrm>
        </p:grpSpPr>
        <p:pic>
          <p:nvPicPr>
            <p:cNvPr id="2051" name="Picture 3" descr="5d4682bd-ad8c-49b8-84d7-836573efbc6b@Rsy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097"/>
            <a:stretch/>
          </p:blipFill>
          <p:spPr bwMode="auto">
            <a:xfrm>
              <a:off x="8056076" y="3699714"/>
              <a:ext cx="3188878" cy="23175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felt 5"/>
            <p:cNvSpPr txBox="1"/>
            <p:nvPr/>
          </p:nvSpPr>
          <p:spPr>
            <a:xfrm>
              <a:off x="8183880" y="5907024"/>
              <a:ext cx="2852928" cy="369332"/>
            </a:xfrm>
            <a:prstGeom prst="rect">
              <a:avLst/>
            </a:prstGeom>
            <a:noFill/>
          </p:spPr>
          <p:txBody>
            <a:bodyPr wrap="square" rtlCol="0">
              <a:spAutoFit/>
            </a:bodyPr>
            <a:lstStyle/>
            <a:p>
              <a:pPr algn="ctr"/>
              <a:r>
                <a:rPr lang="da-DK" dirty="0">
                  <a:solidFill>
                    <a:schemeClr val="bg1"/>
                  </a:solidFill>
                </a:rPr>
                <a:t>SUNSTAR</a:t>
              </a:r>
              <a:r>
                <a:rPr lang="da-DK" dirty="0"/>
                <a:t> </a:t>
              </a:r>
              <a:r>
                <a:rPr lang="da-DK" dirty="0">
                  <a:solidFill>
                    <a:schemeClr val="bg1"/>
                  </a:solidFill>
                </a:rPr>
                <a:t>/ GUM</a:t>
              </a:r>
            </a:p>
          </p:txBody>
        </p:sp>
      </p:grpSp>
      <p:grpSp>
        <p:nvGrpSpPr>
          <p:cNvPr id="12" name="Gruppe 11"/>
          <p:cNvGrpSpPr/>
          <p:nvPr/>
        </p:nvGrpSpPr>
        <p:grpSpPr>
          <a:xfrm>
            <a:off x="8406931" y="643012"/>
            <a:ext cx="2569464" cy="2886022"/>
            <a:chOff x="8875707" y="603413"/>
            <a:chExt cx="2569464" cy="2886022"/>
          </a:xfrm>
        </p:grpSpPr>
        <p:pic>
          <p:nvPicPr>
            <p:cNvPr id="2050" name="Picture 2" descr="c57288c8-206f-4ac4-be7d-491839fca11d@Rsy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75925" y="603413"/>
              <a:ext cx="2169029" cy="2539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kstfelt 10"/>
            <p:cNvSpPr txBox="1"/>
            <p:nvPr/>
          </p:nvSpPr>
          <p:spPr>
            <a:xfrm>
              <a:off x="8875707" y="3120103"/>
              <a:ext cx="2569464" cy="369332"/>
            </a:xfrm>
            <a:prstGeom prst="rect">
              <a:avLst/>
            </a:prstGeom>
            <a:noFill/>
          </p:spPr>
          <p:txBody>
            <a:bodyPr wrap="square" rtlCol="0">
              <a:spAutoFit/>
            </a:bodyPr>
            <a:lstStyle/>
            <a:p>
              <a:pPr algn="ctr"/>
              <a:r>
                <a:rPr lang="da-DK" dirty="0">
                  <a:solidFill>
                    <a:schemeClr val="bg1"/>
                  </a:solidFill>
                </a:rPr>
                <a:t>HALEON / SENSODYNE</a:t>
              </a:r>
            </a:p>
          </p:txBody>
        </p:sp>
      </p:grpSp>
    </p:spTree>
    <p:extLst>
      <p:ext uri="{BB962C8B-B14F-4D97-AF65-F5344CB8AC3E}">
        <p14:creationId xmlns:p14="http://schemas.microsoft.com/office/powerpoint/2010/main" val="3091140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bg1"/>
                </a:solidFill>
              </a:rPr>
              <a:t>Resultater – fase 2</a:t>
            </a:r>
          </a:p>
        </p:txBody>
      </p:sp>
      <p:grpSp>
        <p:nvGrpSpPr>
          <p:cNvPr id="8" name="Gruppe 7"/>
          <p:cNvGrpSpPr/>
          <p:nvPr/>
        </p:nvGrpSpPr>
        <p:grpSpPr>
          <a:xfrm>
            <a:off x="559873" y="2119917"/>
            <a:ext cx="4935170" cy="4198729"/>
            <a:chOff x="-138664" y="2151941"/>
            <a:chExt cx="4935170" cy="4198729"/>
          </a:xfrm>
        </p:grpSpPr>
        <p:pic>
          <p:nvPicPr>
            <p:cNvPr id="4" name="Pladsholder til indhold 33"/>
            <p:cNvPicPr>
              <a:picLocks noChangeAspect="1"/>
            </p:cNvPicPr>
            <p:nvPr/>
          </p:nvPicPr>
          <p:blipFill rotWithShape="1">
            <a:blip r:embed="rId3" cstate="print">
              <a:extLst>
                <a:ext uri="{28A0092B-C50C-407E-A947-70E740481C1C}">
                  <a14:useLocalDpi xmlns:a14="http://schemas.microsoft.com/office/drawing/2010/main" val="0"/>
                </a:ext>
              </a:extLst>
            </a:blip>
            <a:srcRect l="9906" t="39057" r="21630" b="6546"/>
            <a:stretch/>
          </p:blipFill>
          <p:spPr>
            <a:xfrm>
              <a:off x="-138664" y="5180418"/>
              <a:ext cx="1963871" cy="11702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Billede 5"/>
            <p:cNvPicPr>
              <a:picLocks noChangeAspect="1"/>
            </p:cNvPicPr>
            <p:nvPr/>
          </p:nvPicPr>
          <p:blipFill>
            <a:blip r:embed="rId4"/>
            <a:stretch>
              <a:fillRect/>
            </a:stretch>
          </p:blipFill>
          <p:spPr>
            <a:xfrm>
              <a:off x="218013" y="2151941"/>
              <a:ext cx="4578493" cy="3139712"/>
            </a:xfrm>
            <a:prstGeom prst="rect">
              <a:avLst/>
            </a:prstGeom>
          </p:spPr>
        </p:pic>
      </p:grpSp>
      <p:grpSp>
        <p:nvGrpSpPr>
          <p:cNvPr id="10" name="Gruppe 9"/>
          <p:cNvGrpSpPr/>
          <p:nvPr/>
        </p:nvGrpSpPr>
        <p:grpSpPr>
          <a:xfrm>
            <a:off x="8275266" y="2796920"/>
            <a:ext cx="3488322" cy="3586518"/>
            <a:chOff x="6951485" y="2140706"/>
            <a:chExt cx="3488322" cy="3586518"/>
          </a:xfrm>
        </p:grpSpPr>
        <p:pic>
          <p:nvPicPr>
            <p:cNvPr id="12" name="Billede 11"/>
            <p:cNvPicPr>
              <a:picLocks noChangeAspect="1"/>
            </p:cNvPicPr>
            <p:nvPr/>
          </p:nvPicPr>
          <p:blipFill rotWithShape="1">
            <a:blip r:embed="rId5" cstate="print">
              <a:extLst>
                <a:ext uri="{28A0092B-C50C-407E-A947-70E740481C1C}">
                  <a14:useLocalDpi xmlns:a14="http://schemas.microsoft.com/office/drawing/2010/main" val="0"/>
                </a:ext>
              </a:extLst>
            </a:blip>
            <a:srcRect t="13188" r="19822" b="9465"/>
            <a:stretch/>
          </p:blipFill>
          <p:spPr>
            <a:xfrm rot="5400000">
              <a:off x="6755551" y="4505844"/>
              <a:ext cx="1417314" cy="10254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Ellipse 12"/>
            <p:cNvSpPr/>
            <p:nvPr/>
          </p:nvSpPr>
          <p:spPr>
            <a:xfrm rot="5400000">
              <a:off x="7572185" y="2294611"/>
              <a:ext cx="3021527" cy="2713717"/>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w="38100">
              <a:solidFill>
                <a:srgbClr val="CDCD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a-DK"/>
            </a:p>
          </p:txBody>
        </p:sp>
      </p:grpSp>
      <p:sp>
        <p:nvSpPr>
          <p:cNvPr id="17" name="Tekstfelt 16"/>
          <p:cNvSpPr txBox="1"/>
          <p:nvPr/>
        </p:nvSpPr>
        <p:spPr>
          <a:xfrm>
            <a:off x="967763" y="1367151"/>
            <a:ext cx="4578494" cy="461665"/>
          </a:xfrm>
          <a:prstGeom prst="rect">
            <a:avLst/>
          </a:prstGeom>
          <a:noFill/>
        </p:spPr>
        <p:txBody>
          <a:bodyPr wrap="square" rtlCol="0">
            <a:spAutoFit/>
          </a:bodyPr>
          <a:lstStyle/>
          <a:p>
            <a:pPr algn="ctr"/>
            <a:r>
              <a:rPr lang="da-DK" sz="2400" dirty="0">
                <a:solidFill>
                  <a:schemeClr val="bg1"/>
                </a:solidFill>
              </a:rPr>
              <a:t>Netværk af sundhedsprofessionelle</a:t>
            </a:r>
          </a:p>
        </p:txBody>
      </p:sp>
      <p:sp>
        <p:nvSpPr>
          <p:cNvPr id="18" name="Tekstfelt 17"/>
          <p:cNvSpPr txBox="1"/>
          <p:nvPr/>
        </p:nvSpPr>
        <p:spPr>
          <a:xfrm>
            <a:off x="6951486" y="1389404"/>
            <a:ext cx="3488322" cy="461665"/>
          </a:xfrm>
          <a:prstGeom prst="rect">
            <a:avLst/>
          </a:prstGeom>
          <a:noFill/>
        </p:spPr>
        <p:txBody>
          <a:bodyPr wrap="square" rtlCol="0">
            <a:spAutoFit/>
          </a:bodyPr>
          <a:lstStyle/>
          <a:p>
            <a:pPr algn="ctr"/>
            <a:r>
              <a:rPr lang="da-DK" sz="2400" dirty="0">
                <a:solidFill>
                  <a:schemeClr val="bg1"/>
                </a:solidFill>
              </a:rPr>
              <a:t>Patient materiale</a:t>
            </a:r>
          </a:p>
        </p:txBody>
      </p:sp>
      <p:pic>
        <p:nvPicPr>
          <p:cNvPr id="5" name="Billede 4"/>
          <p:cNvPicPr>
            <a:picLocks noChangeAspect="1"/>
          </p:cNvPicPr>
          <p:nvPr/>
        </p:nvPicPr>
        <p:blipFill>
          <a:blip r:embed="rId7" cstate="print">
            <a:clrChange>
              <a:clrFrom>
                <a:srgbClr val="B2834D"/>
              </a:clrFrom>
              <a:clrTo>
                <a:srgbClr val="B2834D">
                  <a:alpha val="0"/>
                </a:srgbClr>
              </a:clrTo>
            </a:clrChange>
            <a:extLst>
              <a:ext uri="{28A0092B-C50C-407E-A947-70E740481C1C}">
                <a14:useLocalDpi xmlns:a14="http://schemas.microsoft.com/office/drawing/2010/main" val="0"/>
              </a:ext>
            </a:extLst>
          </a:blip>
          <a:stretch>
            <a:fillRect/>
          </a:stretch>
        </p:blipFill>
        <p:spPr>
          <a:xfrm rot="5400000">
            <a:off x="27771113" y="-13115823"/>
            <a:ext cx="209260" cy="156945"/>
          </a:xfrm>
          <a:prstGeom prst="rect">
            <a:avLst/>
          </a:prstGeom>
        </p:spPr>
      </p:pic>
      <p:grpSp>
        <p:nvGrpSpPr>
          <p:cNvPr id="9" name="Gruppe 8"/>
          <p:cNvGrpSpPr/>
          <p:nvPr/>
        </p:nvGrpSpPr>
        <p:grpSpPr>
          <a:xfrm>
            <a:off x="6475216" y="2252161"/>
            <a:ext cx="2825496" cy="3021527"/>
            <a:chOff x="11853948" y="843424"/>
            <a:chExt cx="2825496" cy="3021527"/>
          </a:xfrm>
          <a:solidFill>
            <a:srgbClr val="2A2312"/>
          </a:solidFill>
        </p:grpSpPr>
        <p:sp>
          <p:nvSpPr>
            <p:cNvPr id="7" name="Ellipse 6"/>
            <p:cNvSpPr/>
            <p:nvPr/>
          </p:nvSpPr>
          <p:spPr>
            <a:xfrm>
              <a:off x="11853948" y="843424"/>
              <a:ext cx="2825496" cy="3021527"/>
            </a:xfrm>
            <a:prstGeom prst="ellipse">
              <a:avLst/>
            </a:prstGeom>
            <a:grpFill/>
            <a:ln w="381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pic>
          <p:nvPicPr>
            <p:cNvPr id="1026" name="Picture 2" descr="ef6c0a25-e0ed-4b39-8eff-4106b650f85a@Rsyd"/>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7258"/>
            <a:stretch/>
          </p:blipFill>
          <p:spPr bwMode="auto">
            <a:xfrm rot="5400000">
              <a:off x="12408639" y="1134019"/>
              <a:ext cx="1716112" cy="24403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09726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7" name="Billede 66"/>
          <p:cNvPicPr>
            <a:picLocks noChangeAspect="1"/>
          </p:cNvPicPr>
          <p:nvPr/>
        </p:nvPicPr>
        <p:blipFill>
          <a:blip r:embed="rId3"/>
          <a:stretch>
            <a:fillRect/>
          </a:stretch>
        </p:blipFill>
        <p:spPr>
          <a:xfrm>
            <a:off x="1135129" y="460986"/>
            <a:ext cx="3882018" cy="3866825"/>
          </a:xfrm>
          <a:prstGeom prst="rect">
            <a:avLst/>
          </a:prstGeom>
          <a:ln>
            <a:noFill/>
          </a:ln>
          <a:effectLst>
            <a:outerShdw blurRad="292100" dist="139700" dir="2700000" algn="tl" rotWithShape="0">
              <a:srgbClr val="333333">
                <a:alpha val="65000"/>
              </a:srgbClr>
            </a:outerShdw>
          </a:effectLst>
        </p:spPr>
      </p:pic>
      <p:pic>
        <p:nvPicPr>
          <p:cNvPr id="15" name="Billede 14"/>
          <p:cNvPicPr>
            <a:picLocks noChangeAspect="1"/>
          </p:cNvPicPr>
          <p:nvPr/>
        </p:nvPicPr>
        <p:blipFill>
          <a:blip r:embed="rId4"/>
          <a:stretch>
            <a:fillRect/>
          </a:stretch>
        </p:blipFill>
        <p:spPr>
          <a:xfrm>
            <a:off x="4370838" y="637966"/>
            <a:ext cx="6464581" cy="6456939"/>
          </a:xfrm>
          <a:prstGeom prst="rect">
            <a:avLst/>
          </a:prstGeom>
        </p:spPr>
      </p:pic>
    </p:spTree>
    <p:extLst>
      <p:ext uri="{BB962C8B-B14F-4D97-AF65-F5344CB8AC3E}">
        <p14:creationId xmlns:p14="http://schemas.microsoft.com/office/powerpoint/2010/main" val="1543290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bg1"/>
                </a:solidFill>
              </a:rPr>
              <a:t>Fase 3 – Test og evaluering</a:t>
            </a:r>
          </a:p>
        </p:txBody>
      </p:sp>
      <p:sp>
        <p:nvSpPr>
          <p:cNvPr id="5" name="Rektangel 4"/>
          <p:cNvSpPr/>
          <p:nvPr/>
        </p:nvSpPr>
        <p:spPr>
          <a:xfrm>
            <a:off x="2160080" y="1509517"/>
            <a:ext cx="7886700" cy="2072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da-DK" sz="2800" dirty="0">
                <a:solidFill>
                  <a:schemeClr val="bg1"/>
                </a:solidFill>
              </a:rPr>
              <a:t>Forskellige løsninger er blevet udviklet</a:t>
            </a:r>
          </a:p>
          <a:p>
            <a:r>
              <a:rPr lang="da-DK" sz="2800" b="1" dirty="0">
                <a:solidFill>
                  <a:schemeClr val="bg1"/>
                </a:solidFill>
              </a:rPr>
              <a:t>	= Hvordan virker løsningerne til at forbedre 	mundplejen til indlagte patienter?</a:t>
            </a:r>
            <a:endParaRPr lang="da-DK" sz="2800" dirty="0">
              <a:solidFill>
                <a:schemeClr val="bg1"/>
              </a:solidFill>
            </a:endParaRPr>
          </a:p>
        </p:txBody>
      </p:sp>
      <p:sp>
        <p:nvSpPr>
          <p:cNvPr id="6" name="Rektangel 5"/>
          <p:cNvSpPr/>
          <p:nvPr/>
        </p:nvSpPr>
        <p:spPr>
          <a:xfrm>
            <a:off x="2160080" y="4007928"/>
            <a:ext cx="7886700" cy="21224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2800" dirty="0">
                <a:solidFill>
                  <a:schemeClr val="bg1"/>
                </a:solidFill>
              </a:rPr>
              <a:t>Testafdelinger på OUH </a:t>
            </a:r>
          </a:p>
          <a:p>
            <a:pPr marL="457200" indent="-457200">
              <a:buFont typeface="Arial" panose="020B0604020202020204" pitchFamily="34" charset="0"/>
              <a:buChar char="•"/>
            </a:pPr>
            <a:r>
              <a:rPr lang="da-DK" sz="2800" dirty="0">
                <a:solidFill>
                  <a:schemeClr val="bg1"/>
                </a:solidFill>
              </a:rPr>
              <a:t>Audit ved tandplejer omkring mundpleje</a:t>
            </a:r>
          </a:p>
          <a:p>
            <a:pPr marL="457200" indent="-457200">
              <a:buFont typeface="Arial" panose="020B0604020202020204" pitchFamily="34" charset="0"/>
              <a:buChar char="•"/>
            </a:pPr>
            <a:r>
              <a:rPr lang="da-DK" sz="2800" dirty="0">
                <a:solidFill>
                  <a:schemeClr val="bg1"/>
                </a:solidFill>
              </a:rPr>
              <a:t>Videreudvikling og afprøvning af løsningerne</a:t>
            </a:r>
          </a:p>
          <a:p>
            <a:pPr marL="457200" indent="-457200">
              <a:buFont typeface="Arial" panose="020B0604020202020204" pitchFamily="34" charset="0"/>
              <a:buChar char="•"/>
            </a:pPr>
            <a:r>
              <a:rPr lang="da-DK" sz="2800" dirty="0">
                <a:solidFill>
                  <a:schemeClr val="bg1"/>
                </a:solidFill>
              </a:rPr>
              <a:t>Evaluering af løsningerne (audit gentages)</a:t>
            </a:r>
          </a:p>
        </p:txBody>
      </p:sp>
      <p:pic>
        <p:nvPicPr>
          <p:cNvPr id="7" name="Pladsholder til indhold 3"/>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76865" y="365125"/>
            <a:ext cx="1119014" cy="595522"/>
          </a:xfrm>
          <a:prstGeom prst="rect">
            <a:avLst/>
          </a:prstGeom>
          <a:noFill/>
        </p:spPr>
      </p:pic>
      <p:sp>
        <p:nvSpPr>
          <p:cNvPr id="8" name="Ellipse 7"/>
          <p:cNvSpPr/>
          <p:nvPr/>
        </p:nvSpPr>
        <p:spPr>
          <a:xfrm>
            <a:off x="11287253" y="433591"/>
            <a:ext cx="390698" cy="4153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endParaRPr>
          </a:p>
        </p:txBody>
      </p:sp>
    </p:spTree>
    <p:extLst>
      <p:ext uri="{BB962C8B-B14F-4D97-AF65-F5344CB8AC3E}">
        <p14:creationId xmlns:p14="http://schemas.microsoft.com/office/powerpoint/2010/main" val="2238209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rot="5400000">
            <a:off x="24461355" y="-12080233"/>
            <a:ext cx="1462495" cy="80781"/>
          </a:xfrm>
        </p:spPr>
        <p:txBody>
          <a:bodyPr>
            <a:normAutofit fontScale="90000"/>
          </a:bodyPr>
          <a:lstStyle/>
          <a:p>
            <a:r>
              <a:rPr lang="da-DK" dirty="0">
                <a:solidFill>
                  <a:schemeClr val="bg1"/>
                </a:solidFill>
              </a:rPr>
              <a:t>Test af løsninger</a:t>
            </a:r>
          </a:p>
        </p:txBody>
      </p:sp>
      <p:sp>
        <p:nvSpPr>
          <p:cNvPr id="3" name="Pladsholder til indhold 2"/>
          <p:cNvSpPr>
            <a:spLocks noGrp="1"/>
          </p:cNvSpPr>
          <p:nvPr>
            <p:ph sz="half" idx="1"/>
          </p:nvPr>
        </p:nvSpPr>
        <p:spPr>
          <a:xfrm>
            <a:off x="482534" y="1529541"/>
            <a:ext cx="4689373" cy="5020888"/>
          </a:xfrm>
        </p:spPr>
        <p:txBody>
          <a:bodyPr>
            <a:normAutofit/>
          </a:bodyPr>
          <a:lstStyle/>
          <a:p>
            <a:pPr marL="0" indent="0">
              <a:buNone/>
            </a:pPr>
            <a:r>
              <a:rPr lang="da-DK" dirty="0">
                <a:solidFill>
                  <a:schemeClr val="bg1"/>
                </a:solidFill>
              </a:rPr>
              <a:t>Test på 4 sengeafdelinger</a:t>
            </a:r>
          </a:p>
          <a:p>
            <a:pPr marL="539750" indent="-269875"/>
            <a:r>
              <a:rPr lang="da-DK" dirty="0">
                <a:solidFill>
                  <a:schemeClr val="bg1"/>
                </a:solidFill>
              </a:rPr>
              <a:t>2 nøglepersoner fra hver afdeling</a:t>
            </a:r>
          </a:p>
          <a:p>
            <a:pPr marL="539750" indent="-269875"/>
            <a:r>
              <a:rPr lang="da-DK" dirty="0">
                <a:solidFill>
                  <a:schemeClr val="bg1"/>
                </a:solidFill>
              </a:rPr>
              <a:t>Tandplejere: Hanne Lerche og Helene Dalgaard</a:t>
            </a:r>
          </a:p>
          <a:p>
            <a:pPr indent="311150"/>
            <a:endParaRPr lang="da-DK" dirty="0">
              <a:solidFill>
                <a:schemeClr val="bg1"/>
              </a:solidFill>
            </a:endParaRPr>
          </a:p>
          <a:p>
            <a:pPr indent="311150"/>
            <a:endParaRPr lang="da-DK" dirty="0">
              <a:solidFill>
                <a:schemeClr val="bg1"/>
              </a:solidFill>
            </a:endParaRPr>
          </a:p>
          <a:p>
            <a:pPr marL="0" indent="0">
              <a:buNone/>
            </a:pPr>
            <a:endParaRPr lang="da-DK" dirty="0">
              <a:solidFill>
                <a:schemeClr val="bg1"/>
              </a:solidFill>
            </a:endParaRPr>
          </a:p>
        </p:txBody>
      </p:sp>
      <p:sp>
        <p:nvSpPr>
          <p:cNvPr id="4" name="Pladsholder til indhold 3"/>
          <p:cNvSpPr>
            <a:spLocks noGrp="1"/>
          </p:cNvSpPr>
          <p:nvPr>
            <p:ph sz="half" idx="2"/>
          </p:nvPr>
        </p:nvSpPr>
        <p:spPr>
          <a:xfrm>
            <a:off x="6172199" y="1529541"/>
            <a:ext cx="5933831" cy="5020888"/>
          </a:xfrm>
        </p:spPr>
        <p:txBody>
          <a:bodyPr>
            <a:normAutofit/>
          </a:bodyPr>
          <a:lstStyle/>
          <a:p>
            <a:pPr indent="0">
              <a:buNone/>
            </a:pPr>
            <a:r>
              <a:rPr lang="da-DK" dirty="0">
                <a:solidFill>
                  <a:schemeClr val="bg1"/>
                </a:solidFill>
              </a:rPr>
              <a:t>Aktiviteter</a:t>
            </a:r>
          </a:p>
          <a:p>
            <a:pPr marL="685800" indent="-457200"/>
            <a:r>
              <a:rPr lang="da-DK" dirty="0">
                <a:solidFill>
                  <a:schemeClr val="bg1"/>
                </a:solidFill>
              </a:rPr>
              <a:t>Undervisning</a:t>
            </a:r>
          </a:p>
          <a:p>
            <a:pPr marL="685800" indent="-457200"/>
            <a:r>
              <a:rPr lang="da-DK" dirty="0">
                <a:solidFill>
                  <a:schemeClr val="bg1"/>
                </a:solidFill>
              </a:rPr>
              <a:t>Udlevering af materiale: Postkort + remedier og info materiale</a:t>
            </a:r>
          </a:p>
          <a:p>
            <a:pPr marL="685800" indent="-457200"/>
            <a:r>
              <a:rPr lang="da-DK" dirty="0">
                <a:solidFill>
                  <a:schemeClr val="bg1"/>
                </a:solidFill>
              </a:rPr>
              <a:t>Faste besøg af tandplejere </a:t>
            </a:r>
          </a:p>
          <a:p>
            <a:pPr marL="685800" indent="-457200"/>
            <a:r>
              <a:rPr lang="da-DK" dirty="0">
                <a:solidFill>
                  <a:schemeClr val="bg1"/>
                </a:solidFill>
              </a:rPr>
              <a:t>Opfyldning af materiale</a:t>
            </a:r>
          </a:p>
          <a:p>
            <a:pPr marL="685800" indent="-457200"/>
            <a:r>
              <a:rPr lang="da-DK" dirty="0">
                <a:solidFill>
                  <a:schemeClr val="bg1"/>
                </a:solidFill>
              </a:rPr>
              <a:t>Tandplejere og projektgruppe </a:t>
            </a:r>
            <a:r>
              <a:rPr lang="da-DK" dirty="0" err="1">
                <a:solidFill>
                  <a:schemeClr val="bg1"/>
                </a:solidFill>
              </a:rPr>
              <a:t>tilrådighed</a:t>
            </a:r>
            <a:r>
              <a:rPr lang="da-DK" dirty="0">
                <a:solidFill>
                  <a:schemeClr val="bg1"/>
                </a:solidFill>
              </a:rPr>
              <a:t> ad hoc</a:t>
            </a:r>
          </a:p>
          <a:p>
            <a:pPr marL="685800" indent="-457200"/>
            <a:r>
              <a:rPr lang="da-DK" dirty="0">
                <a:solidFill>
                  <a:schemeClr val="bg1"/>
                </a:solidFill>
              </a:rPr>
              <a:t>Løbende nyhedsbreve</a:t>
            </a:r>
          </a:p>
          <a:p>
            <a:endParaRPr lang="da-DK" dirty="0"/>
          </a:p>
        </p:txBody>
      </p:sp>
      <p:pic>
        <p:nvPicPr>
          <p:cNvPr id="5" name="Billede 4"/>
          <p:cNvPicPr>
            <a:picLocks noChangeAspect="1"/>
          </p:cNvPicPr>
          <p:nvPr/>
        </p:nvPicPr>
        <p:blipFill rotWithShape="1">
          <a:blip r:embed="rId2"/>
          <a:srcRect t="9524" r="4223" b="14814"/>
          <a:stretch/>
        </p:blipFill>
        <p:spPr>
          <a:xfrm rot="1080723">
            <a:off x="946747" y="4329317"/>
            <a:ext cx="3364532" cy="19907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itel 1"/>
          <p:cNvSpPr txBox="1">
            <a:spLocks/>
          </p:cNvSpPr>
          <p:nvPr/>
        </p:nvSpPr>
        <p:spPr>
          <a:xfrm>
            <a:off x="365759" y="365125"/>
            <a:ext cx="11488189" cy="9565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dirty="0">
                <a:solidFill>
                  <a:schemeClr val="bg1"/>
                </a:solidFill>
              </a:rPr>
              <a:t>Test af løsninger</a:t>
            </a:r>
          </a:p>
        </p:txBody>
      </p:sp>
      <p:pic>
        <p:nvPicPr>
          <p:cNvPr id="15" name="Billede 14"/>
          <p:cNvPicPr>
            <a:picLocks noChangeAspect="1"/>
          </p:cNvPicPr>
          <p:nvPr/>
        </p:nvPicPr>
        <p:blipFill rotWithShape="1">
          <a:blip r:embed="rId3"/>
          <a:srcRect l="1470" t="1462"/>
          <a:stretch/>
        </p:blipFill>
        <p:spPr>
          <a:xfrm>
            <a:off x="10582154" y="0"/>
            <a:ext cx="1609846" cy="2144631"/>
          </a:xfrm>
          <a:prstGeom prst="rect">
            <a:avLst/>
          </a:prstGeom>
        </p:spPr>
      </p:pic>
    </p:spTree>
    <p:extLst>
      <p:ext uri="{BB962C8B-B14F-4D97-AF65-F5344CB8AC3E}">
        <p14:creationId xmlns:p14="http://schemas.microsoft.com/office/powerpoint/2010/main" val="2892297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bg1"/>
                </a:solidFill>
              </a:rPr>
              <a:t>Evaluering af løsninger</a:t>
            </a:r>
          </a:p>
        </p:txBody>
      </p:sp>
      <p:sp>
        <p:nvSpPr>
          <p:cNvPr id="3" name="Pladsholder til indhold 2"/>
          <p:cNvSpPr>
            <a:spLocks noGrp="1"/>
          </p:cNvSpPr>
          <p:nvPr>
            <p:ph idx="1"/>
          </p:nvPr>
        </p:nvSpPr>
        <p:spPr/>
        <p:txBody>
          <a:bodyPr>
            <a:normAutofit/>
          </a:bodyPr>
          <a:lstStyle/>
          <a:p>
            <a:pPr marL="0" indent="88900">
              <a:buNone/>
            </a:pPr>
            <a:r>
              <a:rPr lang="da-DK" dirty="0">
                <a:solidFill>
                  <a:schemeClr val="bg1"/>
                </a:solidFill>
              </a:rPr>
              <a:t>Praksis på sengeafdelingerne</a:t>
            </a:r>
          </a:p>
          <a:p>
            <a:pPr indent="311150"/>
            <a:r>
              <a:rPr lang="da-DK" dirty="0">
                <a:solidFill>
                  <a:schemeClr val="bg1"/>
                </a:solidFill>
              </a:rPr>
              <a:t>Audit: Projekt start og slut</a:t>
            </a:r>
          </a:p>
          <a:p>
            <a:pPr indent="311150"/>
            <a:r>
              <a:rPr lang="da-DK" dirty="0">
                <a:solidFill>
                  <a:schemeClr val="bg1"/>
                </a:solidFill>
              </a:rPr>
              <a:t>Deltagerobservation i afdelingerne</a:t>
            </a:r>
          </a:p>
          <a:p>
            <a:pPr indent="311150"/>
            <a:r>
              <a:rPr lang="da-DK" dirty="0">
                <a:solidFill>
                  <a:schemeClr val="bg1"/>
                </a:solidFill>
              </a:rPr>
              <a:t>Individuelle patientinterviews </a:t>
            </a:r>
          </a:p>
          <a:p>
            <a:pPr indent="311150"/>
            <a:r>
              <a:rPr lang="da-DK" dirty="0">
                <a:solidFill>
                  <a:schemeClr val="bg1"/>
                </a:solidFill>
              </a:rPr>
              <a:t>Fokusgrupper med personalet</a:t>
            </a:r>
          </a:p>
          <a:p>
            <a:pPr indent="311150"/>
            <a:endParaRPr lang="da-DK" dirty="0">
              <a:solidFill>
                <a:schemeClr val="bg1"/>
              </a:solidFill>
            </a:endParaRPr>
          </a:p>
          <a:p>
            <a:pPr indent="-139700">
              <a:buNone/>
            </a:pPr>
            <a:r>
              <a:rPr lang="da-DK" dirty="0">
                <a:solidFill>
                  <a:schemeClr val="bg1"/>
                </a:solidFill>
              </a:rPr>
              <a:t>At være en del af løsningen</a:t>
            </a:r>
          </a:p>
          <a:p>
            <a:pPr indent="311150"/>
            <a:r>
              <a:rPr lang="da-DK" dirty="0">
                <a:solidFill>
                  <a:schemeClr val="bg1"/>
                </a:solidFill>
              </a:rPr>
              <a:t>Gruppeinterview med tandplejere</a:t>
            </a:r>
          </a:p>
          <a:p>
            <a:pPr indent="311150"/>
            <a:r>
              <a:rPr lang="da-DK" dirty="0">
                <a:solidFill>
                  <a:schemeClr val="bg1"/>
                </a:solidFill>
              </a:rPr>
              <a:t>Fokusgruppe med nøglepersoner: Projekt start og slut</a:t>
            </a:r>
          </a:p>
          <a:p>
            <a:pPr indent="0">
              <a:buNone/>
            </a:pPr>
            <a:endParaRPr lang="da-DK" dirty="0">
              <a:solidFill>
                <a:schemeClr val="bg1"/>
              </a:solidFill>
            </a:endParaRPr>
          </a:p>
          <a:p>
            <a:endParaRPr lang="da-DK" dirty="0"/>
          </a:p>
        </p:txBody>
      </p:sp>
      <p:pic>
        <p:nvPicPr>
          <p:cNvPr id="5" name="Billed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66123" y="-82534"/>
            <a:ext cx="4886093" cy="2487934"/>
          </a:xfrm>
          <a:prstGeom prst="rect">
            <a:avLst/>
          </a:prstGeom>
        </p:spPr>
      </p:pic>
    </p:spTree>
    <p:extLst>
      <p:ext uri="{BB962C8B-B14F-4D97-AF65-F5344CB8AC3E}">
        <p14:creationId xmlns:p14="http://schemas.microsoft.com/office/powerpoint/2010/main" val="2200697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bg1"/>
                </a:solidFill>
              </a:rPr>
              <a:t>Aktiviteter i fase 3 </a:t>
            </a:r>
          </a:p>
        </p:txBody>
      </p:sp>
      <p:sp>
        <p:nvSpPr>
          <p:cNvPr id="4" name="Højrepil 3"/>
          <p:cNvSpPr/>
          <p:nvPr/>
        </p:nvSpPr>
        <p:spPr>
          <a:xfrm>
            <a:off x="1065402" y="3199836"/>
            <a:ext cx="10108734" cy="998802"/>
          </a:xfrm>
          <a:prstGeom prst="rightArrow">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b="1" dirty="0">
                <a:solidFill>
                  <a:schemeClr val="tx1"/>
                </a:solidFill>
              </a:rPr>
              <a:t>Test på sengeafdelinger</a:t>
            </a:r>
          </a:p>
        </p:txBody>
      </p:sp>
      <p:grpSp>
        <p:nvGrpSpPr>
          <p:cNvPr id="11" name="Gruppe 10"/>
          <p:cNvGrpSpPr/>
          <p:nvPr/>
        </p:nvGrpSpPr>
        <p:grpSpPr>
          <a:xfrm>
            <a:off x="876731" y="1806218"/>
            <a:ext cx="1250831" cy="1121434"/>
            <a:chOff x="776377" y="1846053"/>
            <a:chExt cx="1250831" cy="1121434"/>
          </a:xfrm>
        </p:grpSpPr>
        <p:sp>
          <p:nvSpPr>
            <p:cNvPr id="5" name="Ellipse 4"/>
            <p:cNvSpPr/>
            <p:nvPr/>
          </p:nvSpPr>
          <p:spPr>
            <a:xfrm>
              <a:off x="776377" y="1846053"/>
              <a:ext cx="1250831" cy="112143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felt 5"/>
            <p:cNvSpPr txBox="1"/>
            <p:nvPr/>
          </p:nvSpPr>
          <p:spPr>
            <a:xfrm>
              <a:off x="776378" y="2175937"/>
              <a:ext cx="1250830" cy="461665"/>
            </a:xfrm>
            <a:prstGeom prst="rect">
              <a:avLst/>
            </a:prstGeom>
            <a:noFill/>
          </p:spPr>
          <p:txBody>
            <a:bodyPr wrap="square" rtlCol="0">
              <a:spAutoFit/>
            </a:bodyPr>
            <a:lstStyle/>
            <a:p>
              <a:pPr algn="ctr"/>
              <a:r>
                <a:rPr lang="da-DK" sz="2400" dirty="0">
                  <a:solidFill>
                    <a:schemeClr val="bg1"/>
                  </a:solidFill>
                </a:rPr>
                <a:t>Audit</a:t>
              </a:r>
              <a:endParaRPr lang="da-DK" dirty="0">
                <a:solidFill>
                  <a:schemeClr val="bg1"/>
                </a:solidFill>
              </a:endParaRPr>
            </a:p>
          </p:txBody>
        </p:sp>
      </p:grpSp>
      <p:grpSp>
        <p:nvGrpSpPr>
          <p:cNvPr id="12" name="Gruppe 11"/>
          <p:cNvGrpSpPr/>
          <p:nvPr/>
        </p:nvGrpSpPr>
        <p:grpSpPr>
          <a:xfrm>
            <a:off x="5915221" y="4051581"/>
            <a:ext cx="1250831" cy="1121434"/>
            <a:chOff x="2343509" y="2101854"/>
            <a:chExt cx="1250831" cy="1121434"/>
          </a:xfrm>
        </p:grpSpPr>
        <p:sp>
          <p:nvSpPr>
            <p:cNvPr id="7" name="Ellipse 6"/>
            <p:cNvSpPr/>
            <p:nvPr/>
          </p:nvSpPr>
          <p:spPr>
            <a:xfrm>
              <a:off x="2343509" y="2101854"/>
              <a:ext cx="1250831" cy="112143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kstfelt 7"/>
            <p:cNvSpPr txBox="1"/>
            <p:nvPr/>
          </p:nvSpPr>
          <p:spPr>
            <a:xfrm>
              <a:off x="2343510" y="2431738"/>
              <a:ext cx="1250830" cy="461665"/>
            </a:xfrm>
            <a:prstGeom prst="rect">
              <a:avLst/>
            </a:prstGeom>
            <a:noFill/>
          </p:spPr>
          <p:txBody>
            <a:bodyPr wrap="square" rtlCol="0">
              <a:spAutoFit/>
            </a:bodyPr>
            <a:lstStyle/>
            <a:p>
              <a:pPr algn="ctr"/>
              <a:r>
                <a:rPr lang="da-DK" sz="2400" dirty="0">
                  <a:solidFill>
                    <a:schemeClr val="bg1"/>
                  </a:solidFill>
                </a:rPr>
                <a:t>Netværk</a:t>
              </a:r>
              <a:endParaRPr lang="da-DK" sz="1600" dirty="0">
                <a:solidFill>
                  <a:schemeClr val="bg1"/>
                </a:solidFill>
              </a:endParaRPr>
            </a:p>
          </p:txBody>
        </p:sp>
      </p:grpSp>
      <p:grpSp>
        <p:nvGrpSpPr>
          <p:cNvPr id="13" name="Gruppe 12"/>
          <p:cNvGrpSpPr/>
          <p:nvPr/>
        </p:nvGrpSpPr>
        <p:grpSpPr>
          <a:xfrm>
            <a:off x="3959369" y="2248468"/>
            <a:ext cx="1319841" cy="1121434"/>
            <a:chOff x="4957314" y="1962270"/>
            <a:chExt cx="1319841" cy="1121434"/>
          </a:xfrm>
        </p:grpSpPr>
        <p:sp>
          <p:nvSpPr>
            <p:cNvPr id="9" name="Ellipse 8"/>
            <p:cNvSpPr/>
            <p:nvPr/>
          </p:nvSpPr>
          <p:spPr>
            <a:xfrm>
              <a:off x="4974566" y="1962270"/>
              <a:ext cx="1250831" cy="112143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felt 9"/>
            <p:cNvSpPr txBox="1"/>
            <p:nvPr/>
          </p:nvSpPr>
          <p:spPr>
            <a:xfrm>
              <a:off x="4957314" y="2043745"/>
              <a:ext cx="1319841" cy="800219"/>
            </a:xfrm>
            <a:prstGeom prst="rect">
              <a:avLst/>
            </a:prstGeom>
            <a:noFill/>
          </p:spPr>
          <p:txBody>
            <a:bodyPr wrap="square" rtlCol="0">
              <a:spAutoFit/>
            </a:bodyPr>
            <a:lstStyle/>
            <a:p>
              <a:pPr algn="ctr"/>
              <a:r>
                <a:rPr lang="da-DK" sz="2300" dirty="0">
                  <a:solidFill>
                    <a:schemeClr val="bg1"/>
                  </a:solidFill>
                </a:rPr>
                <a:t>Info- materiale</a:t>
              </a:r>
            </a:p>
          </p:txBody>
        </p:sp>
      </p:grpSp>
      <p:grpSp>
        <p:nvGrpSpPr>
          <p:cNvPr id="14" name="Gruppe 13"/>
          <p:cNvGrpSpPr/>
          <p:nvPr/>
        </p:nvGrpSpPr>
        <p:grpSpPr>
          <a:xfrm>
            <a:off x="9586044" y="4261115"/>
            <a:ext cx="1250831" cy="1121434"/>
            <a:chOff x="776377" y="1846053"/>
            <a:chExt cx="1250831" cy="1121434"/>
          </a:xfrm>
        </p:grpSpPr>
        <p:sp>
          <p:nvSpPr>
            <p:cNvPr id="15" name="Ellipse 14"/>
            <p:cNvSpPr/>
            <p:nvPr/>
          </p:nvSpPr>
          <p:spPr>
            <a:xfrm>
              <a:off x="776377" y="1846053"/>
              <a:ext cx="1250831" cy="112143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Tekstfelt 15"/>
            <p:cNvSpPr txBox="1"/>
            <p:nvPr/>
          </p:nvSpPr>
          <p:spPr>
            <a:xfrm>
              <a:off x="776378" y="2175937"/>
              <a:ext cx="1250830" cy="461665"/>
            </a:xfrm>
            <a:prstGeom prst="rect">
              <a:avLst/>
            </a:prstGeom>
            <a:noFill/>
          </p:spPr>
          <p:txBody>
            <a:bodyPr wrap="square" rtlCol="0">
              <a:spAutoFit/>
            </a:bodyPr>
            <a:lstStyle/>
            <a:p>
              <a:pPr algn="ctr"/>
              <a:r>
                <a:rPr lang="da-DK" sz="2400" dirty="0">
                  <a:solidFill>
                    <a:schemeClr val="bg1"/>
                  </a:solidFill>
                </a:rPr>
                <a:t>Audit</a:t>
              </a:r>
              <a:endParaRPr lang="da-DK" dirty="0">
                <a:solidFill>
                  <a:schemeClr val="bg1"/>
                </a:solidFill>
              </a:endParaRPr>
            </a:p>
          </p:txBody>
        </p:sp>
      </p:grpSp>
      <p:grpSp>
        <p:nvGrpSpPr>
          <p:cNvPr id="17" name="Gruppe 16"/>
          <p:cNvGrpSpPr/>
          <p:nvPr/>
        </p:nvGrpSpPr>
        <p:grpSpPr>
          <a:xfrm>
            <a:off x="2418050" y="2047840"/>
            <a:ext cx="1250831" cy="1121434"/>
            <a:chOff x="2343509" y="2101854"/>
            <a:chExt cx="1250831" cy="1121434"/>
          </a:xfrm>
        </p:grpSpPr>
        <p:sp>
          <p:nvSpPr>
            <p:cNvPr id="18" name="Ellipse 17"/>
            <p:cNvSpPr/>
            <p:nvPr/>
          </p:nvSpPr>
          <p:spPr>
            <a:xfrm>
              <a:off x="2343509" y="2101854"/>
              <a:ext cx="1250831" cy="112143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Tekstfelt 18"/>
            <p:cNvSpPr txBox="1"/>
            <p:nvPr/>
          </p:nvSpPr>
          <p:spPr>
            <a:xfrm>
              <a:off x="2343510" y="2247072"/>
              <a:ext cx="1250830" cy="830997"/>
            </a:xfrm>
            <a:prstGeom prst="rect">
              <a:avLst/>
            </a:prstGeom>
            <a:noFill/>
          </p:spPr>
          <p:txBody>
            <a:bodyPr wrap="square" rtlCol="0">
              <a:spAutoFit/>
            </a:bodyPr>
            <a:lstStyle/>
            <a:p>
              <a:pPr algn="ctr"/>
              <a:r>
                <a:rPr lang="da-DK" sz="2400" dirty="0">
                  <a:solidFill>
                    <a:schemeClr val="bg1"/>
                  </a:solidFill>
                </a:rPr>
                <a:t>Under-visning</a:t>
              </a:r>
              <a:endParaRPr lang="da-DK" sz="1600" dirty="0">
                <a:solidFill>
                  <a:schemeClr val="bg1"/>
                </a:solidFill>
              </a:endParaRPr>
            </a:p>
          </p:txBody>
        </p:sp>
      </p:grpSp>
      <p:grpSp>
        <p:nvGrpSpPr>
          <p:cNvPr id="20" name="Gruppe 19"/>
          <p:cNvGrpSpPr/>
          <p:nvPr/>
        </p:nvGrpSpPr>
        <p:grpSpPr>
          <a:xfrm>
            <a:off x="7201286" y="4261114"/>
            <a:ext cx="1250831" cy="1121434"/>
            <a:chOff x="776377" y="1846053"/>
            <a:chExt cx="1250831" cy="1121434"/>
          </a:xfrm>
        </p:grpSpPr>
        <p:sp>
          <p:nvSpPr>
            <p:cNvPr id="21" name="Ellipse 20"/>
            <p:cNvSpPr/>
            <p:nvPr/>
          </p:nvSpPr>
          <p:spPr>
            <a:xfrm>
              <a:off x="776377" y="1846053"/>
              <a:ext cx="1250831" cy="112143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Tekstfelt 21"/>
            <p:cNvSpPr txBox="1"/>
            <p:nvPr/>
          </p:nvSpPr>
          <p:spPr>
            <a:xfrm>
              <a:off x="776378" y="1991271"/>
              <a:ext cx="1250830" cy="830997"/>
            </a:xfrm>
            <a:prstGeom prst="rect">
              <a:avLst/>
            </a:prstGeom>
            <a:noFill/>
          </p:spPr>
          <p:txBody>
            <a:bodyPr wrap="square" rtlCol="0">
              <a:spAutoFit/>
            </a:bodyPr>
            <a:lstStyle/>
            <a:p>
              <a:pPr algn="ctr"/>
              <a:r>
                <a:rPr lang="da-DK" sz="2400" dirty="0" err="1">
                  <a:solidFill>
                    <a:schemeClr val="bg1"/>
                  </a:solidFill>
                </a:rPr>
                <a:t>Tand-plejere</a:t>
              </a:r>
              <a:endParaRPr lang="da-DK" dirty="0">
                <a:solidFill>
                  <a:schemeClr val="bg1"/>
                </a:solidFill>
              </a:endParaRPr>
            </a:p>
          </p:txBody>
        </p:sp>
      </p:grpSp>
      <p:grpSp>
        <p:nvGrpSpPr>
          <p:cNvPr id="26" name="Gruppe 25"/>
          <p:cNvGrpSpPr/>
          <p:nvPr/>
        </p:nvGrpSpPr>
        <p:grpSpPr>
          <a:xfrm>
            <a:off x="6363330" y="5172843"/>
            <a:ext cx="1250831" cy="1121434"/>
            <a:chOff x="5215817" y="5418226"/>
            <a:chExt cx="1250831" cy="1121434"/>
          </a:xfrm>
        </p:grpSpPr>
        <p:grpSp>
          <p:nvGrpSpPr>
            <p:cNvPr id="23" name="Gruppe 22"/>
            <p:cNvGrpSpPr/>
            <p:nvPr/>
          </p:nvGrpSpPr>
          <p:grpSpPr>
            <a:xfrm>
              <a:off x="5215817" y="5418226"/>
              <a:ext cx="1250831" cy="1121434"/>
              <a:chOff x="776377" y="1846053"/>
              <a:chExt cx="1250831" cy="1121434"/>
            </a:xfrm>
          </p:grpSpPr>
          <p:sp>
            <p:nvSpPr>
              <p:cNvPr id="24" name="Ellipse 23"/>
              <p:cNvSpPr/>
              <p:nvPr/>
            </p:nvSpPr>
            <p:spPr>
              <a:xfrm>
                <a:off x="776377" y="1846053"/>
                <a:ext cx="1250831" cy="112143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Tekstfelt 24"/>
              <p:cNvSpPr txBox="1"/>
              <p:nvPr/>
            </p:nvSpPr>
            <p:spPr>
              <a:xfrm>
                <a:off x="776377" y="2534293"/>
                <a:ext cx="1250830" cy="338554"/>
              </a:xfrm>
              <a:prstGeom prst="rect">
                <a:avLst/>
              </a:prstGeom>
              <a:noFill/>
            </p:spPr>
            <p:txBody>
              <a:bodyPr wrap="square" rtlCol="0">
                <a:spAutoFit/>
              </a:bodyPr>
              <a:lstStyle/>
              <a:p>
                <a:pPr algn="ctr"/>
                <a:r>
                  <a:rPr lang="da-DK" sz="1600" dirty="0" err="1">
                    <a:solidFill>
                      <a:schemeClr val="bg1"/>
                    </a:solidFill>
                  </a:rPr>
                  <a:t>Webex</a:t>
                </a:r>
                <a:endParaRPr lang="da-DK" dirty="0">
                  <a:solidFill>
                    <a:schemeClr val="bg1"/>
                  </a:solidFill>
                </a:endParaRPr>
              </a:p>
            </p:txBody>
          </p:sp>
        </p:grpSp>
        <p:pic>
          <p:nvPicPr>
            <p:cNvPr id="1028" name="Picture 4" descr="CISCO Webex Meeting Logo PNG Vec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3964" y="5674376"/>
              <a:ext cx="574536" cy="4136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uppe 30"/>
          <p:cNvGrpSpPr/>
          <p:nvPr/>
        </p:nvGrpSpPr>
        <p:grpSpPr>
          <a:xfrm>
            <a:off x="10211599" y="5414116"/>
            <a:ext cx="1338027" cy="1121434"/>
            <a:chOff x="732778" y="1846053"/>
            <a:chExt cx="1338027" cy="1121434"/>
          </a:xfrm>
        </p:grpSpPr>
        <p:sp>
          <p:nvSpPr>
            <p:cNvPr id="32" name="Ellipse 31"/>
            <p:cNvSpPr/>
            <p:nvPr/>
          </p:nvSpPr>
          <p:spPr>
            <a:xfrm>
              <a:off x="776377" y="1846053"/>
              <a:ext cx="1250831" cy="112143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Tekstfelt 32"/>
            <p:cNvSpPr txBox="1"/>
            <p:nvPr/>
          </p:nvSpPr>
          <p:spPr>
            <a:xfrm>
              <a:off x="732778" y="2052827"/>
              <a:ext cx="1338027" cy="707886"/>
            </a:xfrm>
            <a:prstGeom prst="rect">
              <a:avLst/>
            </a:prstGeom>
            <a:noFill/>
          </p:spPr>
          <p:txBody>
            <a:bodyPr wrap="square" rtlCol="0">
              <a:spAutoFit/>
            </a:bodyPr>
            <a:lstStyle/>
            <a:p>
              <a:pPr algn="ctr"/>
              <a:r>
                <a:rPr lang="da-DK" sz="2000" dirty="0">
                  <a:solidFill>
                    <a:schemeClr val="bg1"/>
                  </a:solidFill>
                </a:rPr>
                <a:t>Kvalitativ evaluering</a:t>
              </a:r>
              <a:endParaRPr lang="da-DK" sz="1600" dirty="0">
                <a:solidFill>
                  <a:schemeClr val="bg1"/>
                </a:solidFill>
              </a:endParaRPr>
            </a:p>
          </p:txBody>
        </p:sp>
      </p:grpSp>
    </p:spTree>
    <p:extLst>
      <p:ext uri="{BB962C8B-B14F-4D97-AF65-F5344CB8AC3E}">
        <p14:creationId xmlns:p14="http://schemas.microsoft.com/office/powerpoint/2010/main" val="1732451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bg1"/>
                </a:solidFill>
              </a:rPr>
              <a:t>Status lige nu</a:t>
            </a:r>
          </a:p>
        </p:txBody>
      </p:sp>
      <p:sp>
        <p:nvSpPr>
          <p:cNvPr id="3" name="Pladsholder til indhold 2"/>
          <p:cNvSpPr>
            <a:spLocks noGrp="1"/>
          </p:cNvSpPr>
          <p:nvPr>
            <p:ph sz="half" idx="1"/>
          </p:nvPr>
        </p:nvSpPr>
        <p:spPr/>
        <p:txBody>
          <a:bodyPr/>
          <a:lstStyle/>
          <a:p>
            <a:r>
              <a:rPr lang="da-DK" dirty="0">
                <a:solidFill>
                  <a:schemeClr val="bg1"/>
                </a:solidFill>
              </a:rPr>
              <a:t>Evaluering i maj/juni</a:t>
            </a:r>
          </a:p>
          <a:p>
            <a:r>
              <a:rPr lang="da-DK" dirty="0">
                <a:solidFill>
                  <a:schemeClr val="bg1"/>
                </a:solidFill>
              </a:rPr>
              <a:t>Projektet fortsætter indtil 2025</a:t>
            </a:r>
          </a:p>
          <a:p>
            <a:pPr marL="0" indent="0">
              <a:buNone/>
            </a:pPr>
            <a:endParaRPr lang="da-DK" dirty="0">
              <a:solidFill>
                <a:schemeClr val="bg1"/>
              </a:solidFill>
            </a:endParaRPr>
          </a:p>
        </p:txBody>
      </p:sp>
      <p:sp>
        <p:nvSpPr>
          <p:cNvPr id="4" name="Pladsholder til indhold 3"/>
          <p:cNvSpPr>
            <a:spLocks noGrp="1"/>
          </p:cNvSpPr>
          <p:nvPr>
            <p:ph sz="half" idx="2"/>
          </p:nvPr>
        </p:nvSpPr>
        <p:spPr>
          <a:xfrm>
            <a:off x="6172200" y="488463"/>
            <a:ext cx="5673436" cy="5810738"/>
          </a:xfrm>
        </p:spPr>
        <p:txBody>
          <a:bodyPr/>
          <a:lstStyle/>
          <a:p>
            <a:endParaRPr lang="da-DK" dirty="0"/>
          </a:p>
        </p:txBody>
      </p:sp>
      <p:pic>
        <p:nvPicPr>
          <p:cNvPr id="8" name="Billede 7"/>
          <p:cNvPicPr>
            <a:picLocks noChangeAspect="1"/>
          </p:cNvPicPr>
          <p:nvPr/>
        </p:nvPicPr>
        <p:blipFill rotWithShape="1">
          <a:blip r:embed="rId2" cstate="print">
            <a:extLst>
              <a:ext uri="{28A0092B-C50C-407E-A947-70E740481C1C}">
                <a14:useLocalDpi xmlns:a14="http://schemas.microsoft.com/office/drawing/2010/main" val="0"/>
              </a:ext>
            </a:extLst>
          </a:blip>
          <a:srcRect r="45017"/>
          <a:stretch/>
        </p:blipFill>
        <p:spPr>
          <a:xfrm>
            <a:off x="6904286" y="826800"/>
            <a:ext cx="4146668" cy="4901668"/>
          </a:xfrm>
          <a:prstGeom prst="ellipse">
            <a:avLst/>
          </a:prstGeom>
          <a:ln>
            <a:noFill/>
          </a:ln>
          <a:effectLst>
            <a:softEdge rad="112500"/>
          </a:effectLst>
        </p:spPr>
      </p:pic>
    </p:spTree>
    <p:extLst>
      <p:ext uri="{BB962C8B-B14F-4D97-AF65-F5344CB8AC3E}">
        <p14:creationId xmlns:p14="http://schemas.microsoft.com/office/powerpoint/2010/main" val="1395199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bg1"/>
                </a:solidFill>
              </a:rPr>
              <a:t>Implikationer</a:t>
            </a:r>
          </a:p>
        </p:txBody>
      </p:sp>
      <p:sp>
        <p:nvSpPr>
          <p:cNvPr id="3" name="Pladsholder til indhold 2"/>
          <p:cNvSpPr>
            <a:spLocks noGrp="1"/>
          </p:cNvSpPr>
          <p:nvPr>
            <p:ph sz="half" idx="1"/>
          </p:nvPr>
        </p:nvSpPr>
        <p:spPr/>
        <p:txBody>
          <a:bodyPr/>
          <a:lstStyle/>
          <a:p>
            <a:r>
              <a:rPr lang="da-DK">
                <a:solidFill>
                  <a:schemeClr val="bg1"/>
                </a:solidFill>
              </a:rPr>
              <a:t>Udvide projektet til alle relevante afdelinger på OUH</a:t>
            </a:r>
          </a:p>
          <a:p>
            <a:r>
              <a:rPr lang="da-DK">
                <a:solidFill>
                  <a:schemeClr val="bg1"/>
                </a:solidFill>
              </a:rPr>
              <a:t>Udvide projektet til primær sektor </a:t>
            </a:r>
          </a:p>
          <a:p>
            <a:pPr marL="266700" indent="0">
              <a:buNone/>
            </a:pPr>
            <a:r>
              <a:rPr lang="da-DK">
                <a:solidFill>
                  <a:schemeClr val="bg1"/>
                </a:solidFill>
              </a:rPr>
              <a:t>fx hospice, plejehjem og hjemmeplejen</a:t>
            </a:r>
          </a:p>
          <a:p>
            <a:r>
              <a:rPr lang="da-DK">
                <a:solidFill>
                  <a:schemeClr val="bg1"/>
                </a:solidFill>
              </a:rPr>
              <a:t>Fokus på særlige patientgrupper</a:t>
            </a:r>
            <a:endParaRPr lang="da-DK" dirty="0">
              <a:solidFill>
                <a:schemeClr val="bg1"/>
              </a:solidFill>
            </a:endParaRPr>
          </a:p>
        </p:txBody>
      </p:sp>
      <p:sp>
        <p:nvSpPr>
          <p:cNvPr id="10" name="Ellipse 9"/>
          <p:cNvSpPr/>
          <p:nvPr/>
        </p:nvSpPr>
        <p:spPr>
          <a:xfrm>
            <a:off x="7073241" y="956464"/>
            <a:ext cx="3816573" cy="4737044"/>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636089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DK" dirty="0">
                <a:solidFill>
                  <a:schemeClr val="bg1"/>
                </a:solidFill>
              </a:rPr>
              <a:t>Tak til…</a:t>
            </a:r>
          </a:p>
        </p:txBody>
      </p:sp>
      <p:sp>
        <p:nvSpPr>
          <p:cNvPr id="3" name="Pladsholder til indhold 2"/>
          <p:cNvSpPr>
            <a:spLocks noGrp="1"/>
          </p:cNvSpPr>
          <p:nvPr>
            <p:ph sz="half" idx="1"/>
          </p:nvPr>
        </p:nvSpPr>
        <p:spPr>
          <a:xfrm>
            <a:off x="466808" y="1492370"/>
            <a:ext cx="5195759" cy="5193102"/>
          </a:xfrm>
        </p:spPr>
        <p:txBody>
          <a:bodyPr>
            <a:normAutofit lnSpcReduction="10000"/>
          </a:bodyPr>
          <a:lstStyle/>
          <a:p>
            <a:pPr marL="0" indent="0">
              <a:buNone/>
            </a:pPr>
            <a:r>
              <a:rPr lang="da-DK" sz="2400" dirty="0">
                <a:solidFill>
                  <a:schemeClr val="bg1"/>
                </a:solidFill>
              </a:rPr>
              <a:t>Deltagere</a:t>
            </a:r>
          </a:p>
          <a:p>
            <a:r>
              <a:rPr lang="da-DK" sz="2400" dirty="0">
                <a:solidFill>
                  <a:schemeClr val="bg1"/>
                </a:solidFill>
              </a:rPr>
              <a:t>Afdelinger og testafdelinger</a:t>
            </a:r>
          </a:p>
          <a:p>
            <a:r>
              <a:rPr lang="da-DK" sz="2400" dirty="0">
                <a:solidFill>
                  <a:schemeClr val="bg1"/>
                </a:solidFill>
              </a:rPr>
              <a:t>Patienter og personale</a:t>
            </a:r>
          </a:p>
          <a:p>
            <a:r>
              <a:rPr lang="da-DK" sz="2400" dirty="0">
                <a:solidFill>
                  <a:schemeClr val="bg1"/>
                </a:solidFill>
              </a:rPr>
              <a:t>Workshopdeltagere</a:t>
            </a:r>
          </a:p>
          <a:p>
            <a:pPr marL="0" indent="0">
              <a:buNone/>
            </a:pPr>
            <a:endParaRPr lang="da-DK" sz="2400" dirty="0">
              <a:solidFill>
                <a:schemeClr val="bg1"/>
              </a:solidFill>
            </a:endParaRPr>
          </a:p>
          <a:p>
            <a:pPr marL="0" indent="0">
              <a:buNone/>
            </a:pPr>
            <a:r>
              <a:rPr lang="da-DK" sz="2400" dirty="0">
                <a:solidFill>
                  <a:schemeClr val="bg1"/>
                </a:solidFill>
              </a:rPr>
              <a:t>Støtte</a:t>
            </a:r>
          </a:p>
          <a:p>
            <a:r>
              <a:rPr lang="da-DK" sz="2400" dirty="0">
                <a:solidFill>
                  <a:schemeClr val="bg1"/>
                </a:solidFill>
              </a:rPr>
              <a:t>Danske Tandplejere</a:t>
            </a:r>
          </a:p>
          <a:p>
            <a:r>
              <a:rPr lang="da-DK" sz="2400" dirty="0">
                <a:solidFill>
                  <a:schemeClr val="bg1"/>
                </a:solidFill>
              </a:rPr>
              <a:t>Danske regioner: Udviklings- og forskningspuljen (OK 21)</a:t>
            </a:r>
          </a:p>
          <a:p>
            <a:r>
              <a:rPr lang="da-DK" sz="2400" dirty="0">
                <a:solidFill>
                  <a:schemeClr val="bg1"/>
                </a:solidFill>
              </a:rPr>
              <a:t>Kæbekirurgisk afdeling, OUH</a:t>
            </a:r>
          </a:p>
          <a:p>
            <a:r>
              <a:rPr lang="da-DK" sz="2400" dirty="0">
                <a:solidFill>
                  <a:schemeClr val="bg1"/>
                </a:solidFill>
              </a:rPr>
              <a:t>GUM/</a:t>
            </a:r>
            <a:r>
              <a:rPr lang="da-DK" sz="2400" dirty="0" err="1">
                <a:solidFill>
                  <a:schemeClr val="bg1"/>
                </a:solidFill>
              </a:rPr>
              <a:t>Sunstar</a:t>
            </a:r>
            <a:endParaRPr lang="da-DK" sz="2400" dirty="0">
              <a:solidFill>
                <a:schemeClr val="bg1"/>
              </a:solidFill>
            </a:endParaRPr>
          </a:p>
          <a:p>
            <a:r>
              <a:rPr lang="da-DK" sz="2400" dirty="0" err="1">
                <a:solidFill>
                  <a:schemeClr val="bg1"/>
                </a:solidFill>
              </a:rPr>
              <a:t>Sensodyne</a:t>
            </a:r>
            <a:r>
              <a:rPr lang="da-DK" sz="2400" dirty="0">
                <a:solidFill>
                  <a:schemeClr val="bg1"/>
                </a:solidFill>
              </a:rPr>
              <a:t>/</a:t>
            </a:r>
            <a:r>
              <a:rPr lang="da-DK" sz="2400" dirty="0" err="1">
                <a:solidFill>
                  <a:schemeClr val="bg1"/>
                </a:solidFill>
              </a:rPr>
              <a:t>Haleon</a:t>
            </a:r>
            <a:endParaRPr lang="da-DK" sz="2400" dirty="0">
              <a:solidFill>
                <a:schemeClr val="bg1"/>
              </a:solidFill>
            </a:endParaRPr>
          </a:p>
          <a:p>
            <a:pPr marL="0" indent="0">
              <a:buNone/>
            </a:pPr>
            <a:endParaRPr lang="da-DK" sz="2400" dirty="0">
              <a:solidFill>
                <a:schemeClr val="bg1"/>
              </a:solidFill>
            </a:endParaRPr>
          </a:p>
        </p:txBody>
      </p:sp>
      <p:sp>
        <p:nvSpPr>
          <p:cNvPr id="5" name="Pladsholder til indhold 4"/>
          <p:cNvSpPr>
            <a:spLocks noGrp="1"/>
          </p:cNvSpPr>
          <p:nvPr>
            <p:ph sz="half" idx="2"/>
          </p:nvPr>
        </p:nvSpPr>
        <p:spPr>
          <a:xfrm>
            <a:off x="6098796" y="1492370"/>
            <a:ext cx="5746840" cy="5193102"/>
          </a:xfrm>
        </p:spPr>
        <p:txBody>
          <a:bodyPr>
            <a:normAutofit lnSpcReduction="10000"/>
          </a:bodyPr>
          <a:lstStyle/>
          <a:p>
            <a:pPr marL="0" indent="0">
              <a:buNone/>
            </a:pPr>
            <a:r>
              <a:rPr lang="da-DK" sz="2400" dirty="0">
                <a:solidFill>
                  <a:schemeClr val="bg1"/>
                </a:solidFill>
              </a:rPr>
              <a:t>Dataindsamling</a:t>
            </a:r>
          </a:p>
          <a:p>
            <a:r>
              <a:rPr lang="da-DK" sz="2400" dirty="0">
                <a:solidFill>
                  <a:schemeClr val="bg1"/>
                </a:solidFill>
              </a:rPr>
              <a:t>Jette Lunderskov, klinisk </a:t>
            </a:r>
            <a:r>
              <a:rPr lang="da-DK" sz="2400" dirty="0" err="1">
                <a:solidFill>
                  <a:schemeClr val="bg1"/>
                </a:solidFill>
              </a:rPr>
              <a:t>spl.spec</a:t>
            </a:r>
            <a:r>
              <a:rPr lang="da-DK" sz="2400" dirty="0">
                <a:solidFill>
                  <a:schemeClr val="bg1"/>
                </a:solidFill>
              </a:rPr>
              <a:t>. </a:t>
            </a:r>
            <a:r>
              <a:rPr lang="da-DK" sz="2400" dirty="0" err="1">
                <a:solidFill>
                  <a:schemeClr val="bg1"/>
                </a:solidFill>
              </a:rPr>
              <a:t>afd</a:t>
            </a:r>
            <a:r>
              <a:rPr lang="da-DK" sz="2400" dirty="0">
                <a:solidFill>
                  <a:schemeClr val="bg1"/>
                </a:solidFill>
              </a:rPr>
              <a:t> Y</a:t>
            </a:r>
          </a:p>
          <a:p>
            <a:r>
              <a:rPr lang="da-DK" sz="2400" dirty="0">
                <a:solidFill>
                  <a:schemeClr val="bg1"/>
                </a:solidFill>
              </a:rPr>
              <a:t>Louise Bjerring, </a:t>
            </a:r>
            <a:r>
              <a:rPr lang="da-DK" sz="2400" dirty="0" err="1">
                <a:solidFill>
                  <a:schemeClr val="bg1"/>
                </a:solidFill>
              </a:rPr>
              <a:t>Spl</a:t>
            </a:r>
            <a:r>
              <a:rPr lang="da-DK" sz="2400" dirty="0">
                <a:solidFill>
                  <a:schemeClr val="bg1"/>
                </a:solidFill>
              </a:rPr>
              <a:t>. Lektor UCL</a:t>
            </a:r>
          </a:p>
          <a:p>
            <a:r>
              <a:rPr lang="da-DK" sz="2400" dirty="0">
                <a:solidFill>
                  <a:schemeClr val="bg1"/>
                </a:solidFill>
              </a:rPr>
              <a:t>Karina Vaupell, </a:t>
            </a:r>
            <a:r>
              <a:rPr lang="da-DK" sz="2400" dirty="0" err="1">
                <a:solidFill>
                  <a:schemeClr val="bg1"/>
                </a:solidFill>
              </a:rPr>
              <a:t>Spl</a:t>
            </a:r>
            <a:r>
              <a:rPr lang="da-DK" sz="2400" dirty="0">
                <a:solidFill>
                  <a:schemeClr val="bg1"/>
                </a:solidFill>
              </a:rPr>
              <a:t>., lektor UCL</a:t>
            </a:r>
          </a:p>
          <a:p>
            <a:r>
              <a:rPr lang="da-DK" sz="2400" dirty="0">
                <a:solidFill>
                  <a:schemeClr val="bg1"/>
                </a:solidFill>
              </a:rPr>
              <a:t>Marlene Lynggaard, </a:t>
            </a:r>
            <a:r>
              <a:rPr lang="da-DK" sz="2400" dirty="0" err="1">
                <a:solidFill>
                  <a:schemeClr val="bg1"/>
                </a:solidFill>
              </a:rPr>
              <a:t>Spl</a:t>
            </a:r>
            <a:r>
              <a:rPr lang="da-DK" sz="2400" dirty="0">
                <a:solidFill>
                  <a:schemeClr val="bg1"/>
                </a:solidFill>
              </a:rPr>
              <a:t>., adjunkt UCL</a:t>
            </a:r>
          </a:p>
          <a:p>
            <a:r>
              <a:rPr lang="da-DK" sz="2400" dirty="0">
                <a:solidFill>
                  <a:schemeClr val="bg1"/>
                </a:solidFill>
              </a:rPr>
              <a:t>Nadja B Petersson, </a:t>
            </a:r>
            <a:r>
              <a:rPr lang="da-DK" sz="2400" dirty="0" err="1">
                <a:solidFill>
                  <a:schemeClr val="bg1"/>
                </a:solidFill>
              </a:rPr>
              <a:t>Spl</a:t>
            </a:r>
            <a:r>
              <a:rPr lang="da-DK" sz="2400" dirty="0">
                <a:solidFill>
                  <a:schemeClr val="bg1"/>
                </a:solidFill>
              </a:rPr>
              <a:t>.,adjunkt UCL</a:t>
            </a:r>
          </a:p>
          <a:p>
            <a:pPr marL="0" indent="0">
              <a:buNone/>
            </a:pPr>
            <a:endParaRPr lang="da-DK" sz="2400" dirty="0">
              <a:solidFill>
                <a:schemeClr val="bg1"/>
              </a:solidFill>
            </a:endParaRPr>
          </a:p>
          <a:p>
            <a:pPr marL="0" indent="0">
              <a:buNone/>
            </a:pPr>
            <a:r>
              <a:rPr lang="da-DK" sz="2400" dirty="0">
                <a:solidFill>
                  <a:schemeClr val="bg1"/>
                </a:solidFill>
              </a:rPr>
              <a:t>Projektgruppen</a:t>
            </a:r>
          </a:p>
          <a:p>
            <a:r>
              <a:rPr lang="da-DK" sz="2400" dirty="0">
                <a:solidFill>
                  <a:schemeClr val="bg1"/>
                </a:solidFill>
              </a:rPr>
              <a:t>Charlotte Nielsen, Klinisk forsker</a:t>
            </a:r>
          </a:p>
          <a:p>
            <a:r>
              <a:rPr lang="da-DK" sz="2400" dirty="0">
                <a:solidFill>
                  <a:schemeClr val="bg1"/>
                </a:solidFill>
              </a:rPr>
              <a:t>Line Louise Rasmussen, Oversygeplejerske</a:t>
            </a:r>
          </a:p>
          <a:p>
            <a:r>
              <a:rPr lang="da-DK" sz="2400" dirty="0">
                <a:solidFill>
                  <a:schemeClr val="bg1"/>
                </a:solidFill>
              </a:rPr>
              <a:t>Helene Dalgaard, Tandplejer</a:t>
            </a:r>
          </a:p>
          <a:p>
            <a:r>
              <a:rPr lang="da-DK" sz="2400" dirty="0">
                <a:solidFill>
                  <a:schemeClr val="bg1"/>
                </a:solidFill>
              </a:rPr>
              <a:t>Hanne Lerche, Tandplejer</a:t>
            </a:r>
          </a:p>
          <a:p>
            <a:endParaRPr lang="da-DK" dirty="0">
              <a:solidFill>
                <a:schemeClr val="bg1"/>
              </a:solidFill>
            </a:endParaRPr>
          </a:p>
        </p:txBody>
      </p:sp>
    </p:spTree>
    <p:extLst>
      <p:ext uri="{BB962C8B-B14F-4D97-AF65-F5344CB8AC3E}">
        <p14:creationId xmlns:p14="http://schemas.microsoft.com/office/powerpoint/2010/main" val="2368258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Pladsholder til indhold 5"/>
          <p:cNvSpPr>
            <a:spLocks noGrp="1"/>
          </p:cNvSpPr>
          <p:nvPr>
            <p:ph idx="1"/>
          </p:nvPr>
        </p:nvSpPr>
        <p:spPr>
          <a:xfrm>
            <a:off x="1798321" y="1399431"/>
            <a:ext cx="8620298" cy="4777535"/>
          </a:xfrm>
        </p:spPr>
        <p:txBody>
          <a:bodyPr>
            <a:normAutofit/>
          </a:bodyPr>
          <a:lstStyle/>
          <a:p>
            <a:pPr marL="0" indent="0" algn="ctr">
              <a:buNone/>
            </a:pPr>
            <a:endParaRPr lang="da-DK" sz="4000" dirty="0">
              <a:solidFill>
                <a:schemeClr val="bg1"/>
              </a:solidFill>
            </a:endParaRPr>
          </a:p>
          <a:p>
            <a:pPr marL="0" indent="0" algn="ctr">
              <a:buNone/>
            </a:pPr>
            <a:endParaRPr lang="da-DK" sz="4000" dirty="0">
              <a:solidFill>
                <a:schemeClr val="bg1"/>
              </a:solidFill>
            </a:endParaRPr>
          </a:p>
          <a:p>
            <a:pPr marL="0" indent="0" algn="ctr">
              <a:buNone/>
            </a:pPr>
            <a:endParaRPr lang="da-DK" sz="4000" dirty="0">
              <a:solidFill>
                <a:schemeClr val="bg1"/>
              </a:solidFill>
            </a:endParaRPr>
          </a:p>
          <a:p>
            <a:pPr marL="0" indent="0" algn="ctr">
              <a:buNone/>
            </a:pPr>
            <a:endParaRPr lang="da-DK" sz="4000" dirty="0">
              <a:solidFill>
                <a:schemeClr val="bg1"/>
              </a:solidFill>
            </a:endParaRPr>
          </a:p>
          <a:p>
            <a:pPr marL="0" indent="0" algn="ctr">
              <a:buNone/>
            </a:pPr>
            <a:r>
              <a:rPr lang="da-DK" sz="4000" dirty="0">
                <a:solidFill>
                  <a:schemeClr val="bg1"/>
                </a:solidFill>
              </a:rPr>
              <a:t>Tak for opmærksomheden</a:t>
            </a:r>
          </a:p>
        </p:txBody>
      </p:sp>
      <p:pic>
        <p:nvPicPr>
          <p:cNvPr id="7" name="Bille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7531" y="1470992"/>
            <a:ext cx="3219360" cy="2114819"/>
          </a:xfrm>
          <a:prstGeom prst="rect">
            <a:avLst/>
          </a:prstGeom>
        </p:spPr>
      </p:pic>
    </p:spTree>
    <p:extLst>
      <p:ext uri="{BB962C8B-B14F-4D97-AF65-F5344CB8AC3E}">
        <p14:creationId xmlns:p14="http://schemas.microsoft.com/office/powerpoint/2010/main" val="4029896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Billede 1"/>
          <p:cNvPicPr>
            <a:picLocks noChangeAspect="1"/>
          </p:cNvPicPr>
          <p:nvPr/>
        </p:nvPicPr>
        <p:blipFill rotWithShape="1">
          <a:blip r:embed="rId3"/>
          <a:srcRect l="30351" t="6246" r="30526" b="5755"/>
          <a:stretch/>
        </p:blipFill>
        <p:spPr>
          <a:xfrm>
            <a:off x="7541304" y="889426"/>
            <a:ext cx="3037214" cy="4269805"/>
          </a:xfrm>
          <a:prstGeom prst="rect">
            <a:avLst/>
          </a:prstGeom>
          <a:ln>
            <a:noFill/>
          </a:ln>
          <a:effectLst>
            <a:outerShdw blurRad="292100" dist="139700" dir="2700000" algn="tl" rotWithShape="0">
              <a:srgbClr val="333333">
                <a:alpha val="65000"/>
              </a:srgbClr>
            </a:outerShdw>
          </a:effectLst>
        </p:spPr>
      </p:pic>
      <p:sp>
        <p:nvSpPr>
          <p:cNvPr id="6" name="Tekstfelt 5"/>
          <p:cNvSpPr txBox="1"/>
          <p:nvPr/>
        </p:nvSpPr>
        <p:spPr>
          <a:xfrm>
            <a:off x="8200039" y="5159231"/>
            <a:ext cx="1719744" cy="646331"/>
          </a:xfrm>
          <a:prstGeom prst="rect">
            <a:avLst/>
          </a:prstGeom>
          <a:noFill/>
        </p:spPr>
        <p:txBody>
          <a:bodyPr wrap="square" rtlCol="0">
            <a:spAutoFit/>
          </a:bodyPr>
          <a:lstStyle/>
          <a:p>
            <a:pPr algn="ctr"/>
            <a:r>
              <a:rPr lang="da-DK" dirty="0">
                <a:solidFill>
                  <a:schemeClr val="bg1"/>
                </a:solidFill>
              </a:rPr>
              <a:t>Pårørende </a:t>
            </a:r>
          </a:p>
          <a:p>
            <a:pPr algn="ctr"/>
            <a:r>
              <a:rPr lang="da-DK" dirty="0">
                <a:solidFill>
                  <a:schemeClr val="bg1"/>
                </a:solidFill>
              </a:rPr>
              <a:t>Majbritt Jensen</a:t>
            </a:r>
          </a:p>
        </p:txBody>
      </p:sp>
      <p:grpSp>
        <p:nvGrpSpPr>
          <p:cNvPr id="14" name="Gruppe 13"/>
          <p:cNvGrpSpPr/>
          <p:nvPr/>
        </p:nvGrpSpPr>
        <p:grpSpPr>
          <a:xfrm>
            <a:off x="1558959" y="1602502"/>
            <a:ext cx="3255778" cy="3231711"/>
            <a:chOff x="1373764" y="2250685"/>
            <a:chExt cx="3255778" cy="3231711"/>
          </a:xfrm>
        </p:grpSpPr>
        <p:grpSp>
          <p:nvGrpSpPr>
            <p:cNvPr id="8" name="Gruppe 7"/>
            <p:cNvGrpSpPr/>
            <p:nvPr/>
          </p:nvGrpSpPr>
          <p:grpSpPr>
            <a:xfrm>
              <a:off x="1373764" y="2250685"/>
              <a:ext cx="1853968" cy="2246760"/>
              <a:chOff x="3528385" y="3235637"/>
              <a:chExt cx="1853968" cy="2246760"/>
            </a:xfrm>
          </p:grpSpPr>
          <p:sp>
            <p:nvSpPr>
              <p:cNvPr id="9" name="Tekstfelt 8"/>
              <p:cNvSpPr txBox="1"/>
              <p:nvPr/>
            </p:nvSpPr>
            <p:spPr>
              <a:xfrm>
                <a:off x="3528385" y="4836066"/>
                <a:ext cx="1853968" cy="646331"/>
              </a:xfrm>
              <a:prstGeom prst="rect">
                <a:avLst/>
              </a:prstGeom>
              <a:noFill/>
            </p:spPr>
            <p:txBody>
              <a:bodyPr wrap="square" rtlCol="0">
                <a:spAutoFit/>
              </a:bodyPr>
              <a:lstStyle/>
              <a:p>
                <a:pPr algn="ctr"/>
                <a:r>
                  <a:rPr lang="da-DK" dirty="0">
                    <a:solidFill>
                      <a:schemeClr val="bg1"/>
                    </a:solidFill>
                  </a:rPr>
                  <a:t>Sygeplejerske</a:t>
                </a:r>
              </a:p>
              <a:p>
                <a:pPr algn="ctr"/>
                <a:r>
                  <a:rPr lang="da-DK" dirty="0">
                    <a:solidFill>
                      <a:schemeClr val="bg1"/>
                    </a:solidFill>
                  </a:rPr>
                  <a:t>Charlotte Nielsen</a:t>
                </a:r>
              </a:p>
            </p:txBody>
          </p:sp>
          <p:sp>
            <p:nvSpPr>
              <p:cNvPr id="10" name="Forbindelse 9"/>
              <p:cNvSpPr/>
              <p:nvPr/>
            </p:nvSpPr>
            <p:spPr>
              <a:xfrm>
                <a:off x="3779253" y="3235637"/>
                <a:ext cx="1352231" cy="1600429"/>
              </a:xfrm>
              <a:prstGeom prst="flowChartConnector">
                <a:avLst/>
              </a:prstGeom>
              <a:blipFill dpi="0"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11" name="Gruppe 10"/>
            <p:cNvGrpSpPr/>
            <p:nvPr/>
          </p:nvGrpSpPr>
          <p:grpSpPr>
            <a:xfrm>
              <a:off x="3153623" y="3060182"/>
              <a:ext cx="1475919" cy="2422214"/>
              <a:chOff x="2009982" y="2105628"/>
              <a:chExt cx="1475919" cy="2422214"/>
            </a:xfrm>
          </p:grpSpPr>
          <p:sp>
            <p:nvSpPr>
              <p:cNvPr id="12" name="Tekstfelt 11"/>
              <p:cNvSpPr txBox="1"/>
              <p:nvPr/>
            </p:nvSpPr>
            <p:spPr>
              <a:xfrm>
                <a:off x="2009982" y="3604512"/>
                <a:ext cx="1451295" cy="923330"/>
              </a:xfrm>
              <a:prstGeom prst="rect">
                <a:avLst/>
              </a:prstGeom>
              <a:noFill/>
            </p:spPr>
            <p:txBody>
              <a:bodyPr wrap="square" rtlCol="0">
                <a:spAutoFit/>
              </a:bodyPr>
              <a:lstStyle/>
              <a:p>
                <a:pPr algn="ctr"/>
                <a:r>
                  <a:rPr lang="da-DK" dirty="0">
                    <a:solidFill>
                      <a:schemeClr val="bg1"/>
                    </a:solidFill>
                  </a:rPr>
                  <a:t>Sygeplejerske </a:t>
                </a:r>
              </a:p>
              <a:p>
                <a:pPr algn="ctr"/>
                <a:r>
                  <a:rPr lang="da-DK" dirty="0">
                    <a:solidFill>
                      <a:schemeClr val="bg1"/>
                    </a:solidFill>
                  </a:rPr>
                  <a:t>Line Louise Rasmussen</a:t>
                </a:r>
              </a:p>
            </p:txBody>
          </p:sp>
          <p:sp>
            <p:nvSpPr>
              <p:cNvPr id="13" name="Ellipse 12"/>
              <p:cNvSpPr/>
              <p:nvPr/>
            </p:nvSpPr>
            <p:spPr>
              <a:xfrm>
                <a:off x="2009982" y="2105628"/>
                <a:ext cx="1475919" cy="1498884"/>
              </a:xfrm>
              <a:prstGeom prst="ellipse">
                <a:avLst/>
              </a:prstGeom>
              <a:blipFill dpi="0"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spTree>
    <p:extLst>
      <p:ext uri="{BB962C8B-B14F-4D97-AF65-F5344CB8AC3E}">
        <p14:creationId xmlns:p14="http://schemas.microsoft.com/office/powerpoint/2010/main" val="3596792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bg1"/>
                </a:solidFill>
              </a:rPr>
              <a:t>Baggrund</a:t>
            </a:r>
          </a:p>
        </p:txBody>
      </p:sp>
      <p:sp>
        <p:nvSpPr>
          <p:cNvPr id="3" name="Pladsholder til indhold 2"/>
          <p:cNvSpPr>
            <a:spLocks noGrp="1"/>
          </p:cNvSpPr>
          <p:nvPr>
            <p:ph idx="1"/>
          </p:nvPr>
        </p:nvSpPr>
        <p:spPr>
          <a:xfrm>
            <a:off x="629265" y="1554480"/>
            <a:ext cx="10505581" cy="4995949"/>
          </a:xfrm>
        </p:spPr>
        <p:txBody>
          <a:bodyPr/>
          <a:lstStyle/>
          <a:p>
            <a:pPr marL="285750" indent="-285750"/>
            <a:r>
              <a:rPr lang="da-DK" dirty="0">
                <a:solidFill>
                  <a:schemeClr val="bg1"/>
                </a:solidFill>
                <a:cs typeface="Arial" panose="020B0604020202020204" pitchFamily="34" charset="0"/>
              </a:rPr>
              <a:t>&gt;700 typer bakterier i mundhulen</a:t>
            </a:r>
          </a:p>
          <a:p>
            <a:pPr marL="285750" indent="-285750"/>
            <a:r>
              <a:rPr lang="da-DK" dirty="0">
                <a:solidFill>
                  <a:schemeClr val="bg1"/>
                </a:solidFill>
                <a:cs typeface="Arial" panose="020B0604020202020204" pitchFamily="34" charset="0"/>
              </a:rPr>
              <a:t>Hyppig mundpleje forebygger komplikationer og i værste fald død</a:t>
            </a:r>
          </a:p>
          <a:p>
            <a:pPr marL="285750" indent="-285750"/>
            <a:endParaRPr lang="da-DK" dirty="0">
              <a:solidFill>
                <a:schemeClr val="bg1"/>
              </a:solidFill>
              <a:cs typeface="Arial" panose="020B0604020202020204" pitchFamily="34" charset="0"/>
            </a:endParaRPr>
          </a:p>
          <a:p>
            <a:pPr marL="285750" indent="-285750"/>
            <a:r>
              <a:rPr lang="da-DK" dirty="0">
                <a:solidFill>
                  <a:schemeClr val="bg1"/>
                </a:solidFill>
                <a:cs typeface="Arial" panose="020B0604020202020204" pitchFamily="34" charset="0"/>
              </a:rPr>
              <a:t>Mundpleje er en essentiel del af sygeplejen, men studier viser, at det er et underprioriteret område</a:t>
            </a:r>
          </a:p>
          <a:p>
            <a:endParaRPr lang="da-DK" dirty="0">
              <a:solidFill>
                <a:schemeClr val="bg1"/>
              </a:solidFill>
            </a:endParaRPr>
          </a:p>
        </p:txBody>
      </p:sp>
    </p:spTree>
    <p:extLst>
      <p:ext uri="{BB962C8B-B14F-4D97-AF65-F5344CB8AC3E}">
        <p14:creationId xmlns:p14="http://schemas.microsoft.com/office/powerpoint/2010/main" val="2971542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solidFill>
                  <a:schemeClr val="bg1"/>
                </a:solidFill>
              </a:rPr>
              <a:t>Mål</a:t>
            </a:r>
          </a:p>
        </p:txBody>
      </p:sp>
      <p:sp>
        <p:nvSpPr>
          <p:cNvPr id="3" name="Pladsholder til indhold 2"/>
          <p:cNvSpPr>
            <a:spLocks noGrp="1"/>
          </p:cNvSpPr>
          <p:nvPr>
            <p:ph idx="1"/>
          </p:nvPr>
        </p:nvSpPr>
        <p:spPr>
          <a:xfrm>
            <a:off x="648929" y="1554480"/>
            <a:ext cx="11205019" cy="4995949"/>
          </a:xfrm>
        </p:spPr>
        <p:txBody>
          <a:bodyPr/>
          <a:lstStyle/>
          <a:p>
            <a:pPr marL="0" indent="0">
              <a:buNone/>
            </a:pPr>
            <a:r>
              <a:rPr lang="da-DK" dirty="0">
                <a:solidFill>
                  <a:schemeClr val="bg1"/>
                </a:solidFill>
              </a:rPr>
              <a:t>At forbedre mundplejen til indlagte patienter</a:t>
            </a:r>
          </a:p>
          <a:p>
            <a:pPr marL="285750" indent="-285750"/>
            <a:r>
              <a:rPr lang="da-DK" dirty="0">
                <a:solidFill>
                  <a:schemeClr val="bg1"/>
                </a:solidFill>
                <a:cs typeface="Arial" panose="020B0604020202020204" pitchFamily="34" charset="0"/>
              </a:rPr>
              <a:t>At identificere behov og udfordringer, der kan føre til nye måder at arbejde på for at styrke indsatsen omkring mundpleje</a:t>
            </a:r>
          </a:p>
          <a:p>
            <a:pPr marL="285750" indent="-285750"/>
            <a:r>
              <a:rPr lang="da-DK" dirty="0">
                <a:solidFill>
                  <a:schemeClr val="bg1"/>
                </a:solidFill>
                <a:cs typeface="Arial" panose="020B0604020202020204" pitchFamily="34" charset="0"/>
              </a:rPr>
              <a:t>Udvikle og afprøve indsatser til at forbedre mundpleje</a:t>
            </a:r>
            <a:endParaRPr lang="da-DK" dirty="0">
              <a:solidFill>
                <a:schemeClr val="bg1"/>
              </a:solidFill>
            </a:endParaRPr>
          </a:p>
          <a:p>
            <a:endParaRPr lang="da-DK" dirty="0">
              <a:solidFill>
                <a:schemeClr val="bg1"/>
              </a:solidFill>
            </a:endParaRPr>
          </a:p>
        </p:txBody>
      </p:sp>
    </p:spTree>
    <p:extLst>
      <p:ext uri="{BB962C8B-B14F-4D97-AF65-F5344CB8AC3E}">
        <p14:creationId xmlns:p14="http://schemas.microsoft.com/office/powerpoint/2010/main" val="3912207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ladsholder til indhold 3"/>
          <p:cNvSpPr>
            <a:spLocks noGrp="1"/>
          </p:cNvSpPr>
          <p:nvPr>
            <p:ph sz="half" idx="1"/>
          </p:nvPr>
        </p:nvSpPr>
        <p:spPr>
          <a:xfrm>
            <a:off x="751275" y="1973619"/>
            <a:ext cx="5695604" cy="5020888"/>
          </a:xfrm>
        </p:spPr>
        <p:txBody>
          <a:bodyPr/>
          <a:lstStyle/>
          <a:p>
            <a:pPr marL="0" indent="0">
              <a:buNone/>
            </a:pPr>
            <a:r>
              <a:rPr lang="da-DK" dirty="0">
                <a:solidFill>
                  <a:schemeClr val="bg1"/>
                </a:solidFill>
              </a:rPr>
              <a:t>Kernebegreberne i PD</a:t>
            </a:r>
          </a:p>
          <a:p>
            <a:pPr indent="311150">
              <a:tabLst>
                <a:tab pos="539750" algn="l"/>
              </a:tabLst>
            </a:pPr>
            <a:r>
              <a:rPr lang="da-DK" sz="3200" dirty="0">
                <a:solidFill>
                  <a:schemeClr val="bg1"/>
                </a:solidFill>
              </a:rPr>
              <a:t>Reel deltagelse</a:t>
            </a:r>
          </a:p>
          <a:p>
            <a:pPr indent="311150">
              <a:tabLst>
                <a:tab pos="539750" algn="l"/>
              </a:tabLst>
            </a:pPr>
            <a:r>
              <a:rPr lang="da-DK" sz="3200" dirty="0">
                <a:solidFill>
                  <a:schemeClr val="bg1"/>
                </a:solidFill>
              </a:rPr>
              <a:t>Fælles læring</a:t>
            </a:r>
          </a:p>
          <a:p>
            <a:pPr indent="311150">
              <a:tabLst>
                <a:tab pos="539750" algn="l"/>
              </a:tabLst>
            </a:pPr>
            <a:r>
              <a:rPr lang="da-DK" sz="3200" dirty="0">
                <a:solidFill>
                  <a:schemeClr val="bg1"/>
                </a:solidFill>
              </a:rPr>
              <a:t>Demokratisk praksis</a:t>
            </a:r>
          </a:p>
        </p:txBody>
      </p:sp>
      <p:sp>
        <p:nvSpPr>
          <p:cNvPr id="2" name="Titel 1"/>
          <p:cNvSpPr>
            <a:spLocks noGrp="1"/>
          </p:cNvSpPr>
          <p:nvPr>
            <p:ph type="title"/>
          </p:nvPr>
        </p:nvSpPr>
        <p:spPr/>
        <p:txBody>
          <a:bodyPr/>
          <a:lstStyle/>
          <a:p>
            <a:r>
              <a:rPr lang="da-DK" dirty="0" err="1">
                <a:solidFill>
                  <a:schemeClr val="bg1"/>
                </a:solidFill>
              </a:rPr>
              <a:t>Participatory</a:t>
            </a:r>
            <a:r>
              <a:rPr lang="da-DK" dirty="0">
                <a:solidFill>
                  <a:schemeClr val="bg1"/>
                </a:solidFill>
              </a:rPr>
              <a:t> Design (PD)</a:t>
            </a:r>
          </a:p>
        </p:txBody>
      </p:sp>
      <p:pic>
        <p:nvPicPr>
          <p:cNvPr id="7" name="Billede 6"/>
          <p:cNvPicPr>
            <a:picLocks noChangeAspect="1"/>
          </p:cNvPicPr>
          <p:nvPr/>
        </p:nvPicPr>
        <p:blipFill>
          <a:blip r:embed="rId3"/>
          <a:stretch>
            <a:fillRect/>
          </a:stretch>
        </p:blipFill>
        <p:spPr>
          <a:xfrm>
            <a:off x="6172200" y="1050271"/>
            <a:ext cx="5237390" cy="5129957"/>
          </a:xfrm>
          <a:prstGeom prst="rect">
            <a:avLst/>
          </a:prstGeom>
        </p:spPr>
      </p:pic>
    </p:spTree>
    <p:extLst>
      <p:ext uri="{BB962C8B-B14F-4D97-AF65-F5344CB8AC3E}">
        <p14:creationId xmlns:p14="http://schemas.microsoft.com/office/powerpoint/2010/main" val="2682582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bg1"/>
                </a:solidFill>
              </a:rPr>
              <a:t>Faser i PD</a:t>
            </a:r>
          </a:p>
        </p:txBody>
      </p:sp>
      <p:pic>
        <p:nvPicPr>
          <p:cNvPr id="4" name="Billede 3"/>
          <p:cNvPicPr>
            <a:picLocks noChangeAspect="1"/>
          </p:cNvPicPr>
          <p:nvPr/>
        </p:nvPicPr>
        <p:blipFill>
          <a:blip r:embed="rId3">
            <a:duotone>
              <a:schemeClr val="accent6">
                <a:shade val="45000"/>
                <a:satMod val="135000"/>
              </a:schemeClr>
              <a:prstClr val="white"/>
            </a:duotone>
          </a:blip>
          <a:stretch>
            <a:fillRect/>
          </a:stretch>
        </p:blipFill>
        <p:spPr>
          <a:xfrm>
            <a:off x="1753574" y="1641146"/>
            <a:ext cx="8544567" cy="4645590"/>
          </a:xfrm>
          <a:prstGeom prst="rect">
            <a:avLst/>
          </a:prstGeom>
        </p:spPr>
      </p:pic>
    </p:spTree>
    <p:extLst>
      <p:ext uri="{BB962C8B-B14F-4D97-AF65-F5344CB8AC3E}">
        <p14:creationId xmlns:p14="http://schemas.microsoft.com/office/powerpoint/2010/main" val="497247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bg1"/>
                </a:solidFill>
              </a:rPr>
              <a:t>Fase</a:t>
            </a:r>
            <a:r>
              <a:rPr lang="da-DK" dirty="0"/>
              <a:t> </a:t>
            </a:r>
            <a:r>
              <a:rPr lang="da-DK" dirty="0">
                <a:solidFill>
                  <a:schemeClr val="bg1"/>
                </a:solidFill>
              </a:rPr>
              <a:t>1 – Identifikation af behov</a:t>
            </a:r>
          </a:p>
        </p:txBody>
      </p:sp>
      <p:sp>
        <p:nvSpPr>
          <p:cNvPr id="3" name="Rektangel 2"/>
          <p:cNvSpPr/>
          <p:nvPr/>
        </p:nvSpPr>
        <p:spPr>
          <a:xfrm>
            <a:off x="2152650" y="1688844"/>
            <a:ext cx="7886700" cy="20720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da-DK" sz="2800" dirty="0">
                <a:solidFill>
                  <a:schemeClr val="bg1"/>
                </a:solidFill>
              </a:rPr>
              <a:t>Hyppig regelmæssig mundpleje er vigtig</a:t>
            </a:r>
          </a:p>
          <a:p>
            <a:pPr marL="457200" indent="-457200">
              <a:buFont typeface="Arial" panose="020B0604020202020204" pitchFamily="34" charset="0"/>
              <a:buChar char="•"/>
            </a:pPr>
            <a:r>
              <a:rPr lang="da-DK" sz="2800" dirty="0">
                <a:solidFill>
                  <a:schemeClr val="bg1"/>
                </a:solidFill>
              </a:rPr>
              <a:t>Undersøgelser viser, at der er udfordringer med mundplejen til indlagte patienter</a:t>
            </a:r>
          </a:p>
          <a:p>
            <a:r>
              <a:rPr lang="da-DK" sz="2800" b="1" dirty="0">
                <a:solidFill>
                  <a:schemeClr val="bg1"/>
                </a:solidFill>
              </a:rPr>
              <a:t>	= Hvilke udfordringer er der rent faktisk?</a:t>
            </a:r>
            <a:endParaRPr lang="da-DK" sz="2800" dirty="0">
              <a:solidFill>
                <a:schemeClr val="bg1"/>
              </a:solidFill>
            </a:endParaRPr>
          </a:p>
        </p:txBody>
      </p:sp>
      <p:sp>
        <p:nvSpPr>
          <p:cNvPr id="4" name="Rektangel 3"/>
          <p:cNvSpPr/>
          <p:nvPr/>
        </p:nvSpPr>
        <p:spPr>
          <a:xfrm>
            <a:off x="2152650" y="4170003"/>
            <a:ext cx="7886700" cy="21224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2800" dirty="0">
                <a:solidFill>
                  <a:schemeClr val="bg1"/>
                </a:solidFill>
              </a:rPr>
              <a:t>Dataindsamling: 5 forskellige afdelinger på OUH </a:t>
            </a:r>
          </a:p>
          <a:p>
            <a:pPr marL="457200" indent="-457200">
              <a:buFont typeface="Arial" panose="020B0604020202020204" pitchFamily="34" charset="0"/>
              <a:buChar char="•"/>
            </a:pPr>
            <a:r>
              <a:rPr lang="da-DK" sz="2800" dirty="0">
                <a:solidFill>
                  <a:schemeClr val="bg1"/>
                </a:solidFill>
              </a:rPr>
              <a:t>10 dages deltagerobservation</a:t>
            </a:r>
          </a:p>
          <a:p>
            <a:pPr marL="457200" indent="-457200">
              <a:buFont typeface="Arial" panose="020B0604020202020204" pitchFamily="34" charset="0"/>
              <a:buChar char="•"/>
            </a:pPr>
            <a:r>
              <a:rPr lang="da-DK" sz="2800" dirty="0">
                <a:solidFill>
                  <a:schemeClr val="bg1"/>
                </a:solidFill>
              </a:rPr>
              <a:t>16 interviews med patienter</a:t>
            </a:r>
          </a:p>
          <a:p>
            <a:pPr marL="457200" indent="-457200">
              <a:buFont typeface="Arial" panose="020B0604020202020204" pitchFamily="34" charset="0"/>
              <a:buChar char="•"/>
            </a:pPr>
            <a:r>
              <a:rPr lang="da-DK" sz="2800" dirty="0">
                <a:solidFill>
                  <a:schemeClr val="bg1"/>
                </a:solidFill>
              </a:rPr>
              <a:t>15 interviews med sundhedsprofessionelle</a:t>
            </a:r>
          </a:p>
        </p:txBody>
      </p:sp>
      <p:pic>
        <p:nvPicPr>
          <p:cNvPr id="6" name="Pladsholder til indhold 3"/>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8131" y="365125"/>
            <a:ext cx="1119014" cy="595522"/>
          </a:xfrm>
          <a:prstGeom prst="rect">
            <a:avLst/>
          </a:prstGeom>
          <a:noFill/>
        </p:spPr>
      </p:pic>
      <p:sp>
        <p:nvSpPr>
          <p:cNvPr id="7" name="Ellipse 6"/>
          <p:cNvSpPr/>
          <p:nvPr/>
        </p:nvSpPr>
        <p:spPr>
          <a:xfrm>
            <a:off x="10630514" y="435783"/>
            <a:ext cx="390698" cy="4153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970811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chemeClr val="bg1"/>
                </a:solidFill>
              </a:rPr>
              <a:t>Resultater – fase 1</a:t>
            </a:r>
            <a:r>
              <a:rPr lang="da-DK" dirty="0"/>
              <a:t> – fase 1</a:t>
            </a:r>
          </a:p>
        </p:txBody>
      </p:sp>
      <p:sp>
        <p:nvSpPr>
          <p:cNvPr id="18" name="Tekstfelt 17"/>
          <p:cNvSpPr txBox="1"/>
          <p:nvPr/>
        </p:nvSpPr>
        <p:spPr>
          <a:xfrm>
            <a:off x="1759974" y="1237950"/>
            <a:ext cx="8620817" cy="738664"/>
          </a:xfrm>
          <a:prstGeom prst="rect">
            <a:avLst/>
          </a:prstGeom>
          <a:noFill/>
        </p:spPr>
        <p:txBody>
          <a:bodyPr wrap="square" rtlCol="0">
            <a:spAutoFit/>
          </a:bodyPr>
          <a:lstStyle/>
          <a:p>
            <a:pPr algn="ctr"/>
            <a:r>
              <a:rPr lang="da-DK" sz="2400" dirty="0">
                <a:solidFill>
                  <a:schemeClr val="bg1"/>
                </a:solidFill>
              </a:rPr>
              <a:t>Hvad er udfordringerne omkring mundpleje til indlagte patienter?</a:t>
            </a:r>
          </a:p>
          <a:p>
            <a:pPr algn="ctr"/>
            <a:endParaRPr lang="da-DK" dirty="0">
              <a:solidFill>
                <a:schemeClr val="bg1"/>
              </a:solidFill>
            </a:endParaRPr>
          </a:p>
        </p:txBody>
      </p:sp>
      <p:sp>
        <p:nvSpPr>
          <p:cNvPr id="15" name="Tekstfelt 14"/>
          <p:cNvSpPr txBox="1"/>
          <p:nvPr/>
        </p:nvSpPr>
        <p:spPr>
          <a:xfrm>
            <a:off x="5849107" y="1689817"/>
            <a:ext cx="4248843" cy="338554"/>
          </a:xfrm>
          <a:prstGeom prst="rect">
            <a:avLst/>
          </a:prstGeom>
          <a:noFill/>
        </p:spPr>
        <p:txBody>
          <a:bodyPr wrap="square" rtlCol="0">
            <a:spAutoFit/>
          </a:bodyPr>
          <a:lstStyle/>
          <a:p>
            <a:r>
              <a:rPr lang="da-DK" sz="1600" dirty="0"/>
              <a:t>Mundplejen fortoner sig blandt andre opgaver</a:t>
            </a:r>
          </a:p>
        </p:txBody>
      </p:sp>
      <p:grpSp>
        <p:nvGrpSpPr>
          <p:cNvPr id="3" name="Gruppe 2"/>
          <p:cNvGrpSpPr/>
          <p:nvPr/>
        </p:nvGrpSpPr>
        <p:grpSpPr>
          <a:xfrm>
            <a:off x="1988319" y="1770606"/>
            <a:ext cx="8945152" cy="4833944"/>
            <a:chOff x="584333" y="2001867"/>
            <a:chExt cx="8248979" cy="4495389"/>
          </a:xfrm>
        </p:grpSpPr>
        <p:grpSp>
          <p:nvGrpSpPr>
            <p:cNvPr id="17" name="Gruppe 16"/>
            <p:cNvGrpSpPr/>
            <p:nvPr/>
          </p:nvGrpSpPr>
          <p:grpSpPr>
            <a:xfrm>
              <a:off x="584333" y="2001867"/>
              <a:ext cx="3672000" cy="4482930"/>
              <a:chOff x="513896" y="2463861"/>
              <a:chExt cx="3672000" cy="4482930"/>
            </a:xfrm>
          </p:grpSpPr>
          <p:pic>
            <p:nvPicPr>
              <p:cNvPr id="7" name="Billede 6"/>
              <p:cNvPicPr>
                <a:picLocks noChangeAspect="1"/>
              </p:cNvPicPr>
              <p:nvPr/>
            </p:nvPicPr>
            <p:blipFill>
              <a:blip r:embed="rId3"/>
              <a:stretch>
                <a:fillRect/>
              </a:stretch>
            </p:blipFill>
            <p:spPr>
              <a:xfrm>
                <a:off x="513896" y="2463861"/>
                <a:ext cx="3672000" cy="2160000"/>
              </a:xfrm>
              <a:prstGeom prst="rect">
                <a:avLst/>
              </a:prstGeom>
            </p:spPr>
          </p:pic>
          <p:pic>
            <p:nvPicPr>
              <p:cNvPr id="12" name="Billede 11"/>
              <p:cNvPicPr>
                <a:picLocks noChangeAspect="1"/>
              </p:cNvPicPr>
              <p:nvPr/>
            </p:nvPicPr>
            <p:blipFill rotWithShape="1">
              <a:blip r:embed="rId4"/>
              <a:srcRect r="6976"/>
              <a:stretch/>
            </p:blipFill>
            <p:spPr>
              <a:xfrm>
                <a:off x="513896" y="4788480"/>
                <a:ext cx="3672000" cy="2158311"/>
              </a:xfrm>
              <a:prstGeom prst="rect">
                <a:avLst/>
              </a:prstGeom>
            </p:spPr>
          </p:pic>
        </p:grpSp>
        <p:pic>
          <p:nvPicPr>
            <p:cNvPr id="11" name="Billede 10"/>
            <p:cNvPicPr>
              <a:picLocks noChangeAspect="1"/>
            </p:cNvPicPr>
            <p:nvPr/>
          </p:nvPicPr>
          <p:blipFill>
            <a:blip r:embed="rId5"/>
            <a:stretch>
              <a:fillRect/>
            </a:stretch>
          </p:blipFill>
          <p:spPr>
            <a:xfrm>
              <a:off x="4503622" y="4326486"/>
              <a:ext cx="3672000" cy="2170770"/>
            </a:xfrm>
            <a:prstGeom prst="rect">
              <a:avLst/>
            </a:prstGeom>
          </p:spPr>
        </p:pic>
        <p:pic>
          <p:nvPicPr>
            <p:cNvPr id="16" name="Billede 15"/>
            <p:cNvPicPr>
              <a:picLocks noChangeAspect="1"/>
            </p:cNvPicPr>
            <p:nvPr/>
          </p:nvPicPr>
          <p:blipFill>
            <a:blip r:embed="rId6"/>
            <a:stretch>
              <a:fillRect/>
            </a:stretch>
          </p:blipFill>
          <p:spPr>
            <a:xfrm>
              <a:off x="5333132" y="2137937"/>
              <a:ext cx="2177483" cy="1940927"/>
            </a:xfrm>
            <a:prstGeom prst="rect">
              <a:avLst/>
            </a:prstGeom>
          </p:spPr>
        </p:pic>
        <p:sp>
          <p:nvSpPr>
            <p:cNvPr id="19" name="Rektangel 18"/>
            <p:cNvSpPr/>
            <p:nvPr/>
          </p:nvSpPr>
          <p:spPr>
            <a:xfrm>
              <a:off x="4503622" y="2001867"/>
              <a:ext cx="3672000" cy="2160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Tekstfelt 30"/>
            <p:cNvSpPr txBox="1"/>
            <p:nvPr/>
          </p:nvSpPr>
          <p:spPr>
            <a:xfrm>
              <a:off x="4584469" y="2036695"/>
              <a:ext cx="4248843" cy="307777"/>
            </a:xfrm>
            <a:prstGeom prst="rect">
              <a:avLst/>
            </a:prstGeom>
            <a:noFill/>
          </p:spPr>
          <p:txBody>
            <a:bodyPr wrap="square" rtlCol="0">
              <a:spAutoFit/>
            </a:bodyPr>
            <a:lstStyle/>
            <a:p>
              <a:r>
                <a:rPr lang="da-DK" sz="1400" dirty="0"/>
                <a:t>Mundplejen fortoner sig blandt andre opgaver</a:t>
              </a:r>
            </a:p>
          </p:txBody>
        </p:sp>
        <p:pic>
          <p:nvPicPr>
            <p:cNvPr id="32" name="Billede 31"/>
            <p:cNvPicPr>
              <a:picLocks noChangeAspect="1"/>
            </p:cNvPicPr>
            <p:nvPr/>
          </p:nvPicPr>
          <p:blipFill>
            <a:blip r:embed="rId6"/>
            <a:stretch>
              <a:fillRect/>
            </a:stretch>
          </p:blipFill>
          <p:spPr>
            <a:xfrm>
              <a:off x="5726928" y="2379300"/>
              <a:ext cx="1852460" cy="1651214"/>
            </a:xfrm>
            <a:prstGeom prst="rect">
              <a:avLst/>
            </a:prstGeom>
          </p:spPr>
        </p:pic>
      </p:grpSp>
    </p:spTree>
    <p:extLst>
      <p:ext uri="{BB962C8B-B14F-4D97-AF65-F5344CB8AC3E}">
        <p14:creationId xmlns:p14="http://schemas.microsoft.com/office/powerpoint/2010/main" val="3417595024"/>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4007</TotalTime>
  <Words>1880</Words>
  <Application>Microsoft Office PowerPoint</Application>
  <PresentationFormat>Widescreen</PresentationFormat>
  <Paragraphs>243</Paragraphs>
  <Slides>27</Slides>
  <Notes>15</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27</vt:i4>
      </vt:variant>
    </vt:vector>
  </HeadingPairs>
  <TitlesOfParts>
    <vt:vector size="31" baseType="lpstr">
      <vt:lpstr>Arial</vt:lpstr>
      <vt:lpstr>Calibri</vt:lpstr>
      <vt:lpstr>Calibri Light</vt:lpstr>
      <vt:lpstr>Office-tema</vt:lpstr>
      <vt:lpstr>Mundpleje til indlagte patienter</vt:lpstr>
      <vt:lpstr>PowerPoint-præsentation</vt:lpstr>
      <vt:lpstr>PowerPoint-præsentation</vt:lpstr>
      <vt:lpstr>Baggrund</vt:lpstr>
      <vt:lpstr>Mål</vt:lpstr>
      <vt:lpstr>Participatory Design (PD)</vt:lpstr>
      <vt:lpstr>Faser i PD</vt:lpstr>
      <vt:lpstr>Fase 1 – Identifikation af behov</vt:lpstr>
      <vt:lpstr>Resultater – fase 1 – fase 1</vt:lpstr>
      <vt:lpstr>Mundpleje ud fra mavefornemmelse</vt:lpstr>
      <vt:lpstr>Mundpleje fortoner sig blandt andre opgaver</vt:lpstr>
      <vt:lpstr>Også selvhjulpne patienter har behov for hjælp </vt:lpstr>
      <vt:lpstr>Munden reflekterer det levede liv</vt:lpstr>
      <vt:lpstr>PowerPoint-præsentation</vt:lpstr>
      <vt:lpstr>Fase 2 – Design og udvikling</vt:lpstr>
      <vt:lpstr>Workshops</vt:lpstr>
      <vt:lpstr>Resultater – fase 2</vt:lpstr>
      <vt:lpstr>Støtte til projektet</vt:lpstr>
      <vt:lpstr>Resultater – fase 2</vt:lpstr>
      <vt:lpstr>Fase 3 – Test og evaluering</vt:lpstr>
      <vt:lpstr>Test af løsninger</vt:lpstr>
      <vt:lpstr>Evaluering af løsninger</vt:lpstr>
      <vt:lpstr>Aktiviteter i fase 3 </vt:lpstr>
      <vt:lpstr>Status lige nu</vt:lpstr>
      <vt:lpstr>Implikationer</vt:lpstr>
      <vt:lpstr>Tak til…</vt:lpstr>
      <vt:lpstr>PowerPoint-præsentation</vt:lpstr>
    </vt:vector>
  </TitlesOfParts>
  <Company>Region Syddanmark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Charlotte Nielsen</dc:creator>
  <cp:lastModifiedBy>Nina Lennert</cp:lastModifiedBy>
  <cp:revision>126</cp:revision>
  <dcterms:created xsi:type="dcterms:W3CDTF">2023-09-11T12:40:27Z</dcterms:created>
  <dcterms:modified xsi:type="dcterms:W3CDTF">2024-03-19T09:14:04Z</dcterms:modified>
</cp:coreProperties>
</file>