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58" r:id="rId4"/>
    <p:sldId id="294" r:id="rId5"/>
    <p:sldId id="309" r:id="rId6"/>
    <p:sldId id="262" r:id="rId7"/>
    <p:sldId id="273" r:id="rId8"/>
    <p:sldId id="274" r:id="rId9"/>
    <p:sldId id="260" r:id="rId10"/>
    <p:sldId id="261" r:id="rId11"/>
    <p:sldId id="265" r:id="rId12"/>
    <p:sldId id="275" r:id="rId13"/>
    <p:sldId id="266" r:id="rId14"/>
    <p:sldId id="268" r:id="rId15"/>
    <p:sldId id="269" r:id="rId16"/>
    <p:sldId id="277" r:id="rId17"/>
    <p:sldId id="295" r:id="rId18"/>
    <p:sldId id="298" r:id="rId19"/>
    <p:sldId id="296" r:id="rId20"/>
    <p:sldId id="280" r:id="rId21"/>
    <p:sldId id="299" r:id="rId22"/>
    <p:sldId id="308" r:id="rId23"/>
    <p:sldId id="281" r:id="rId24"/>
    <p:sldId id="300" r:id="rId25"/>
    <p:sldId id="282" r:id="rId26"/>
    <p:sldId id="310" r:id="rId27"/>
    <p:sldId id="301" r:id="rId28"/>
    <p:sldId id="276" r:id="rId29"/>
    <p:sldId id="307" r:id="rId30"/>
    <p:sldId id="306" r:id="rId31"/>
    <p:sldId id="279" r:id="rId32"/>
    <p:sldId id="283" r:id="rId33"/>
    <p:sldId id="284" r:id="rId34"/>
    <p:sldId id="285" r:id="rId35"/>
    <p:sldId id="304" r:id="rId36"/>
    <p:sldId id="305" r:id="rId37"/>
    <p:sldId id="303" r:id="rId38"/>
    <p:sldId id="292" r:id="rId39"/>
    <p:sldId id="293" r:id="rId40"/>
    <p:sldId id="302" r:id="rId41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D3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7"/>
    <p:restoredTop sz="80563"/>
  </p:normalViewPr>
  <p:slideViewPr>
    <p:cSldViewPr snapToGrid="0">
      <p:cViewPr varScale="1">
        <p:scale>
          <a:sx n="85" d="100"/>
          <a:sy n="85" d="100"/>
        </p:scale>
        <p:origin x="184" y="456"/>
      </p:cViewPr>
      <p:guideLst/>
    </p:cSldViewPr>
  </p:slideViewPr>
  <p:outlineViewPr>
    <p:cViewPr>
      <p:scale>
        <a:sx n="100" d="100"/>
        <a:sy n="100" d="100"/>
      </p:scale>
      <p:origin x="0" y="-14336"/>
    </p:cViewPr>
    <p:sldLst>
      <p:sld r:id="rId1" collapse="1"/>
      <p:sld r:id="rId2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19.xml"/><Relationship Id="rId1" Type="http://schemas.openxmlformats.org/officeDocument/2006/relationships/slide" Target="slides/slide1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 dirty="0"/>
              <a:t>SHOCKTYPER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pattFill prst="ltUpDiag">
                <a:fgClr>
                  <a:schemeClr val="accent2"/>
                </a:fgClr>
                <a:bgClr>
                  <a:schemeClr val="accent2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1-32A7-B54C-A82F-AECA39A5E3DD}"/>
              </c:ext>
            </c:extLst>
          </c:dPt>
          <c:dPt>
            <c:idx val="1"/>
            <c:bubble3D val="0"/>
            <c:spPr>
              <a:pattFill prst="ltUpDiag">
                <a:fgClr>
                  <a:schemeClr val="accent4"/>
                </a:fgClr>
                <a:bgClr>
                  <a:schemeClr val="accent4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3-32A7-B54C-A82F-AECA39A5E3DD}"/>
              </c:ext>
            </c:extLst>
          </c:dPt>
          <c:dPt>
            <c:idx val="2"/>
            <c:bubble3D val="0"/>
            <c:spPr>
              <a:pattFill prst="ltUpDiag">
                <a:fgClr>
                  <a:schemeClr val="accent6"/>
                </a:fgClr>
                <a:bgClr>
                  <a:schemeClr val="accent6"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6"/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5-32A7-B54C-A82F-AECA39A5E3DD}"/>
              </c:ext>
            </c:extLst>
          </c:dPt>
          <c:dPt>
            <c:idx val="3"/>
            <c:bubble3D val="0"/>
            <c:spPr>
              <a:pattFill prst="ltUpDiag">
                <a:fgClr>
                  <a:schemeClr val="accent2">
                    <a:lumMod val="60000"/>
                  </a:schemeClr>
                </a:fgClr>
                <a:bgClr>
                  <a:schemeClr val="accent2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2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7-32A7-B54C-A82F-AECA39A5E3DD}"/>
              </c:ext>
            </c:extLst>
          </c:dPt>
          <c:dPt>
            <c:idx val="4"/>
            <c:bubble3D val="0"/>
            <c:spPr>
              <a:pattFill prst="ltUpDiag">
                <a:fgClr>
                  <a:schemeClr val="accent4">
                    <a:lumMod val="60000"/>
                  </a:schemeClr>
                </a:fgClr>
                <a:bgClr>
                  <a:schemeClr val="accent4">
                    <a:lumMod val="60000"/>
                    <a:lumMod val="20000"/>
                    <a:lumOff val="80000"/>
                  </a:schemeClr>
                </a:bgClr>
              </a:pattFill>
              <a:ln w="19050">
                <a:solidFill>
                  <a:schemeClr val="lt1"/>
                </a:solidFill>
              </a:ln>
              <a:effectLst>
                <a:innerShdw blurRad="114300">
                  <a:schemeClr val="accent4">
                    <a:lumMod val="60000"/>
                  </a:schemeClr>
                </a:innerShdw>
              </a:effectLst>
            </c:spPr>
            <c:extLst>
              <c:ext xmlns:c16="http://schemas.microsoft.com/office/drawing/2014/chart" uri="{C3380CC4-5D6E-409C-BE32-E72D297353CC}">
                <c16:uniqueId val="{00000009-32A7-B54C-A82F-AECA39A5E3DD}"/>
              </c:ext>
            </c:extLst>
          </c:dPt>
          <c:dLbls>
            <c:dLbl>
              <c:idx val="0"/>
              <c:layout>
                <c:manualLayout>
                  <c:x val="-0.10594314605707117"/>
                  <c:y val="-9.225792693893772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2A7-B54C-A82F-AECA39A5E3DD}"/>
                </c:ext>
              </c:extLst>
            </c:dLbl>
            <c:dLbl>
              <c:idx val="1"/>
              <c:layout>
                <c:manualLayout>
                  <c:x val="0.10247053983900697"/>
                  <c:y val="-5.719372199144651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2A7-B54C-A82F-AECA39A5E3DD}"/>
                </c:ext>
              </c:extLst>
            </c:dLbl>
            <c:dLbl>
              <c:idx val="2"/>
              <c:layout>
                <c:manualLayout>
                  <c:x val="8.1750078358076794E-2"/>
                  <c:y val="0.1169478157322135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2A7-B54C-A82F-AECA39A5E3DD}"/>
                </c:ext>
              </c:extLst>
            </c:dLbl>
            <c:dLbl>
              <c:idx val="3"/>
              <c:layout>
                <c:manualLayout>
                  <c:x val="2.3614620947732E-2"/>
                  <c:y val="0.1411758539568549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2A7-B54C-A82F-AECA39A5E3DD}"/>
                </c:ext>
              </c:extLst>
            </c:dLbl>
            <c:dLbl>
              <c:idx val="4"/>
              <c:layout>
                <c:manualLayout>
                  <c:x val="6.8094039962710053E-3"/>
                  <c:y val="0.1294484753905266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2A7-B54C-A82F-AECA39A5E3D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'Ark1'!$A$1:$E$1</c:f>
              <c:strCache>
                <c:ptCount val="5"/>
                <c:pt idx="0">
                  <c:v>Distributivt (septisk)</c:v>
                </c:pt>
                <c:pt idx="1">
                  <c:v>Hypovolæmisk</c:v>
                </c:pt>
                <c:pt idx="2">
                  <c:v>Kardiogent</c:v>
                </c:pt>
                <c:pt idx="3">
                  <c:v>Distributivt (non-septisk)</c:v>
                </c:pt>
                <c:pt idx="4">
                  <c:v>Obstruktivt</c:v>
                </c:pt>
              </c:strCache>
            </c:strRef>
          </c:cat>
          <c:val>
            <c:numRef>
              <c:f>'Ark1'!$A$2:$E$2</c:f>
              <c:numCache>
                <c:formatCode>0%</c:formatCode>
                <c:ptCount val="5"/>
                <c:pt idx="0">
                  <c:v>0.62</c:v>
                </c:pt>
                <c:pt idx="1">
                  <c:v>0.17</c:v>
                </c:pt>
                <c:pt idx="2">
                  <c:v>0.15</c:v>
                </c:pt>
                <c:pt idx="3">
                  <c:v>0.04</c:v>
                </c:pt>
                <c:pt idx="4">
                  <c:v>0.02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2A7-B54C-A82F-AECA39A5E3D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phClr">
            <a:lumMod val="20000"/>
            <a:lumOff val="80000"/>
          </a:schemeClr>
        </a:bgClr>
      </a:pattFill>
      <a:ln w="19050">
        <a:solidFill>
          <a:schemeClr val="lt1"/>
        </a:solidFill>
      </a:ln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svg"/><Relationship Id="rId1" Type="http://schemas.openxmlformats.org/officeDocument/2006/relationships/image" Target="../media/image37.png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4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92F4818-BB3B-487F-A25C-8D014A35D3E3}" type="doc">
      <dgm:prSet loTypeId="urn:microsoft.com/office/officeart/2018/layout/CircleProcess" loCatId="simpleprocesssa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C35F998-B234-4413-8945-7AD716096A68}">
      <dgm:prSet custT="1"/>
      <dgm:spPr/>
      <dgm:t>
        <a:bodyPr/>
        <a:lstStyle/>
        <a:p>
          <a:r>
            <a:rPr lang="da-DK" sz="1600" dirty="0"/>
            <a:t>Nedsat gennemblødning</a:t>
          </a:r>
        </a:p>
        <a:p>
          <a:r>
            <a:rPr lang="da-DK" sz="1600" dirty="0"/>
            <a:t>=</a:t>
          </a:r>
        </a:p>
        <a:p>
          <a:r>
            <a:rPr lang="da-DK" sz="1600" dirty="0"/>
            <a:t>Nedsat </a:t>
          </a:r>
          <a:r>
            <a:rPr lang="da-DK" sz="1600" dirty="0" err="1"/>
            <a:t>ittilbud</a:t>
          </a:r>
          <a:endParaRPr lang="da-DK" sz="1600" dirty="0"/>
        </a:p>
      </dgm:t>
    </dgm:pt>
    <dgm:pt modelId="{D2D7E845-2C2D-4C43-8C43-9EF6A50569AF}" type="parTrans" cxnId="{C77751C7-1A31-4F32-BB42-3B458FE0AE46}">
      <dgm:prSet/>
      <dgm:spPr/>
      <dgm:t>
        <a:bodyPr/>
        <a:lstStyle/>
        <a:p>
          <a:endParaRPr lang="en-US"/>
        </a:p>
      </dgm:t>
    </dgm:pt>
    <dgm:pt modelId="{C390E9C8-2D70-4D2F-8BFF-CA8FE8A2057A}" type="sibTrans" cxnId="{C77751C7-1A31-4F32-BB42-3B458FE0AE46}">
      <dgm:prSet/>
      <dgm:spPr/>
      <dgm:t>
        <a:bodyPr/>
        <a:lstStyle/>
        <a:p>
          <a:endParaRPr lang="en-US"/>
        </a:p>
      </dgm:t>
    </dgm:pt>
    <dgm:pt modelId="{C50326C4-3C97-484E-8D40-E3DB30E01688}">
      <dgm:prSet/>
      <dgm:spPr/>
      <dgm:t>
        <a:bodyPr/>
        <a:lstStyle/>
        <a:p>
          <a:r>
            <a:rPr lang="da-DK" dirty="0"/>
            <a:t>Cellulær iltmangel og celledysfunktion</a:t>
          </a:r>
          <a:endParaRPr lang="en-US" dirty="0"/>
        </a:p>
      </dgm:t>
    </dgm:pt>
    <dgm:pt modelId="{8995596A-A253-4EC2-A832-5CE9A11243C8}" type="parTrans" cxnId="{8FB13325-B9F0-478B-ABCF-78879C016751}">
      <dgm:prSet/>
      <dgm:spPr/>
      <dgm:t>
        <a:bodyPr/>
        <a:lstStyle/>
        <a:p>
          <a:endParaRPr lang="en-US"/>
        </a:p>
      </dgm:t>
    </dgm:pt>
    <dgm:pt modelId="{B4EF5C63-0C35-4B25-AFB3-278CF692A663}" type="sibTrans" cxnId="{8FB13325-B9F0-478B-ABCF-78879C016751}">
      <dgm:prSet/>
      <dgm:spPr/>
      <dgm:t>
        <a:bodyPr/>
        <a:lstStyle/>
        <a:p>
          <a:endParaRPr lang="en-US"/>
        </a:p>
      </dgm:t>
    </dgm:pt>
    <dgm:pt modelId="{2C187B80-9996-4A29-B280-CE4753B236EF}">
      <dgm:prSet/>
      <dgm:spPr/>
      <dgm:t>
        <a:bodyPr/>
        <a:lstStyle/>
        <a:p>
          <a:r>
            <a:rPr lang="da-DK" dirty="0"/>
            <a:t>Øget </a:t>
          </a:r>
          <a:r>
            <a:rPr lang="da-DK" dirty="0" err="1"/>
            <a:t>karpermabilitet</a:t>
          </a:r>
          <a:r>
            <a:rPr lang="da-DK" dirty="0"/>
            <a:t>, ødelagt Na-K-pumpe</a:t>
          </a:r>
          <a:endParaRPr lang="en-US" dirty="0"/>
        </a:p>
      </dgm:t>
    </dgm:pt>
    <dgm:pt modelId="{568764C0-9C7C-424B-95F8-4793203FE43F}" type="parTrans" cxnId="{6BA31AE1-A518-4442-B652-0390A2F1682F}">
      <dgm:prSet/>
      <dgm:spPr/>
      <dgm:t>
        <a:bodyPr/>
        <a:lstStyle/>
        <a:p>
          <a:endParaRPr lang="en-US"/>
        </a:p>
      </dgm:t>
    </dgm:pt>
    <dgm:pt modelId="{97E344BD-7C3A-4E35-AC0B-C4EA7D33B115}" type="sibTrans" cxnId="{6BA31AE1-A518-4442-B652-0390A2F1682F}">
      <dgm:prSet/>
      <dgm:spPr/>
      <dgm:t>
        <a:bodyPr/>
        <a:lstStyle/>
        <a:p>
          <a:endParaRPr lang="en-US"/>
        </a:p>
      </dgm:t>
    </dgm:pt>
    <dgm:pt modelId="{B35DD52D-9DDA-4AED-96DB-EC3AEC02E712}">
      <dgm:prSet/>
      <dgm:spPr/>
      <dgm:t>
        <a:bodyPr/>
        <a:lstStyle/>
        <a:p>
          <a:r>
            <a:rPr lang="da-DK" dirty="0"/>
            <a:t>Cellulær ødem </a:t>
          </a:r>
          <a:r>
            <a:rPr lang="da-DK" dirty="0">
              <a:sym typeface="Wingdings" panose="05000000000000000000" pitchFamily="2" charset="2"/>
            </a:rPr>
            <a:t></a:t>
          </a:r>
          <a:r>
            <a:rPr lang="da-DK" dirty="0"/>
            <a:t> </a:t>
          </a:r>
          <a:r>
            <a:rPr lang="da-DK" dirty="0" err="1"/>
            <a:t>lysosymale</a:t>
          </a:r>
          <a:r>
            <a:rPr lang="da-DK" dirty="0"/>
            <a:t> enzymer </a:t>
          </a:r>
          <a:endParaRPr lang="en-US" dirty="0"/>
        </a:p>
      </dgm:t>
    </dgm:pt>
    <dgm:pt modelId="{83655472-9D25-424E-880B-1DDC205A5AEC}" type="parTrans" cxnId="{38C7BC62-2008-46A0-A0BD-2A3426467A1A}">
      <dgm:prSet/>
      <dgm:spPr/>
      <dgm:t>
        <a:bodyPr/>
        <a:lstStyle/>
        <a:p>
          <a:endParaRPr lang="en-US"/>
        </a:p>
      </dgm:t>
    </dgm:pt>
    <dgm:pt modelId="{4828C2B3-C741-4E83-ACE6-0A9033AE908C}" type="sibTrans" cxnId="{38C7BC62-2008-46A0-A0BD-2A3426467A1A}">
      <dgm:prSet/>
      <dgm:spPr/>
      <dgm:t>
        <a:bodyPr/>
        <a:lstStyle/>
        <a:p>
          <a:endParaRPr lang="en-US"/>
        </a:p>
      </dgm:t>
    </dgm:pt>
    <dgm:pt modelId="{CD910482-ABAE-45F4-9F4E-DC581D989E8E}">
      <dgm:prSet/>
      <dgm:spPr/>
      <dgm:t>
        <a:bodyPr/>
        <a:lstStyle/>
        <a:p>
          <a:r>
            <a:rPr lang="da-DK" dirty="0" err="1"/>
            <a:t>Celledød</a:t>
          </a:r>
          <a:endParaRPr lang="en-US" dirty="0"/>
        </a:p>
      </dgm:t>
    </dgm:pt>
    <dgm:pt modelId="{CCD429F3-B2C8-458D-83A4-2729B5727216}" type="parTrans" cxnId="{411E90D2-8908-4DF3-A522-1827FFAEE589}">
      <dgm:prSet/>
      <dgm:spPr/>
      <dgm:t>
        <a:bodyPr/>
        <a:lstStyle/>
        <a:p>
          <a:endParaRPr lang="en-US"/>
        </a:p>
      </dgm:t>
    </dgm:pt>
    <dgm:pt modelId="{64D80D02-513B-4F91-8784-6DCBBDF928D0}" type="sibTrans" cxnId="{411E90D2-8908-4DF3-A522-1827FFAEE589}">
      <dgm:prSet/>
      <dgm:spPr/>
      <dgm:t>
        <a:bodyPr/>
        <a:lstStyle/>
        <a:p>
          <a:endParaRPr lang="en-US"/>
        </a:p>
      </dgm:t>
    </dgm:pt>
    <dgm:pt modelId="{5A814C69-1CD1-D84A-84A3-61B6DFB7C861}" type="pres">
      <dgm:prSet presAssocID="{292F4818-BB3B-487F-A25C-8D014A35D3E3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22A0CBC-3429-6E4B-BAA3-93B7B2A35B54}" type="pres">
      <dgm:prSet presAssocID="{CD910482-ABAE-45F4-9F4E-DC581D989E8E}" presName="Accent5" presStyleCnt="0"/>
      <dgm:spPr/>
    </dgm:pt>
    <dgm:pt modelId="{F45C3CD5-5CE5-274B-ADE5-D71F041A3330}" type="pres">
      <dgm:prSet presAssocID="{CD910482-ABAE-45F4-9F4E-DC581D989E8E}" presName="Accent" presStyleLbl="node1" presStyleIdx="0" presStyleCnt="10"/>
      <dgm:spPr/>
    </dgm:pt>
    <dgm:pt modelId="{D8EB6191-874A-9B4D-A3B7-771A0D013F0E}" type="pres">
      <dgm:prSet presAssocID="{CD910482-ABAE-45F4-9F4E-DC581D989E8E}" presName="ParentBackground5" presStyleCnt="0"/>
      <dgm:spPr/>
    </dgm:pt>
    <dgm:pt modelId="{F77ACF9D-BAB6-3B4E-9C73-41ABE4AEE3F7}" type="pres">
      <dgm:prSet presAssocID="{CD910482-ABAE-45F4-9F4E-DC581D989E8E}" presName="ParentBackground" presStyleLbl="node1" presStyleIdx="1" presStyleCnt="10"/>
      <dgm:spPr/>
    </dgm:pt>
    <dgm:pt modelId="{861340C5-0B0F-F447-BE1C-4C9CE088C888}" type="pres">
      <dgm:prSet presAssocID="{CD910482-ABAE-45F4-9F4E-DC581D989E8E}" presName="Parent5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ECCEA040-6137-B84D-ADA4-21213A99EEC6}" type="pres">
      <dgm:prSet presAssocID="{B35DD52D-9DDA-4AED-96DB-EC3AEC02E712}" presName="Accent4" presStyleCnt="0"/>
      <dgm:spPr/>
    </dgm:pt>
    <dgm:pt modelId="{64634AD3-440D-DA4D-8AD9-D48F7DDC218C}" type="pres">
      <dgm:prSet presAssocID="{B35DD52D-9DDA-4AED-96DB-EC3AEC02E712}" presName="Accent" presStyleLbl="node1" presStyleIdx="2" presStyleCnt="10"/>
      <dgm:spPr/>
    </dgm:pt>
    <dgm:pt modelId="{C33AB1F9-9B0C-EE4A-888D-54F289808058}" type="pres">
      <dgm:prSet presAssocID="{B35DD52D-9DDA-4AED-96DB-EC3AEC02E712}" presName="ParentBackground4" presStyleCnt="0"/>
      <dgm:spPr/>
    </dgm:pt>
    <dgm:pt modelId="{469F8C12-50E8-CD4D-928D-D91BDD74F3C9}" type="pres">
      <dgm:prSet presAssocID="{B35DD52D-9DDA-4AED-96DB-EC3AEC02E712}" presName="ParentBackground" presStyleLbl="node1" presStyleIdx="3" presStyleCnt="10"/>
      <dgm:spPr/>
    </dgm:pt>
    <dgm:pt modelId="{B61457BE-B2FB-2449-8ED6-78A3A457CA53}" type="pres">
      <dgm:prSet presAssocID="{B35DD52D-9DDA-4AED-96DB-EC3AEC02E712}" presName="Parent4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4A37D92E-E68A-A643-9309-E4F4822859E1}" type="pres">
      <dgm:prSet presAssocID="{2C187B80-9996-4A29-B280-CE4753B236EF}" presName="Accent3" presStyleCnt="0"/>
      <dgm:spPr/>
    </dgm:pt>
    <dgm:pt modelId="{0D36449E-C258-7B45-AD4B-5E8F31FC186A}" type="pres">
      <dgm:prSet presAssocID="{2C187B80-9996-4A29-B280-CE4753B236EF}" presName="Accent" presStyleLbl="node1" presStyleIdx="4" presStyleCnt="10"/>
      <dgm:spPr/>
    </dgm:pt>
    <dgm:pt modelId="{E80CB491-E1FA-C84A-81BA-18EA4BCE3F37}" type="pres">
      <dgm:prSet presAssocID="{2C187B80-9996-4A29-B280-CE4753B236EF}" presName="ParentBackground3" presStyleCnt="0"/>
      <dgm:spPr/>
    </dgm:pt>
    <dgm:pt modelId="{0550F9FD-AD1F-F04B-A476-92FABB5DDBC5}" type="pres">
      <dgm:prSet presAssocID="{2C187B80-9996-4A29-B280-CE4753B236EF}" presName="ParentBackground" presStyleLbl="node1" presStyleIdx="5" presStyleCnt="10"/>
      <dgm:spPr/>
    </dgm:pt>
    <dgm:pt modelId="{ED6A7E5A-D3D2-CB45-9D3A-6E06A97E1B63}" type="pres">
      <dgm:prSet presAssocID="{2C187B80-9996-4A29-B280-CE4753B236EF}" presName="Parent3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242A3D4E-7038-BD45-9211-F20FB9EBD396}" type="pres">
      <dgm:prSet presAssocID="{C50326C4-3C97-484E-8D40-E3DB30E01688}" presName="Accent2" presStyleCnt="0"/>
      <dgm:spPr/>
    </dgm:pt>
    <dgm:pt modelId="{254B224D-A38A-5E41-86DF-10B5A57A28FE}" type="pres">
      <dgm:prSet presAssocID="{C50326C4-3C97-484E-8D40-E3DB30E01688}" presName="Accent" presStyleLbl="node1" presStyleIdx="6" presStyleCnt="10"/>
      <dgm:spPr/>
    </dgm:pt>
    <dgm:pt modelId="{02E2A58C-35B4-094A-ADE1-31084BCD5F85}" type="pres">
      <dgm:prSet presAssocID="{C50326C4-3C97-484E-8D40-E3DB30E01688}" presName="ParentBackground2" presStyleCnt="0"/>
      <dgm:spPr/>
    </dgm:pt>
    <dgm:pt modelId="{ABABA8B4-B68F-B040-9A15-B2BE30DBAB8F}" type="pres">
      <dgm:prSet presAssocID="{C50326C4-3C97-484E-8D40-E3DB30E01688}" presName="ParentBackground" presStyleLbl="node1" presStyleIdx="7" presStyleCnt="10"/>
      <dgm:spPr/>
    </dgm:pt>
    <dgm:pt modelId="{9711CC04-EB4E-864E-B5DE-AC947E17AD69}" type="pres">
      <dgm:prSet presAssocID="{C50326C4-3C97-484E-8D40-E3DB30E01688}" presName="Parent2" presStyleLbl="fgAcc0" presStyleIdx="0" presStyleCnt="0">
        <dgm:presLayoutVars>
          <dgm:chMax val="1"/>
          <dgm:chPref val="1"/>
          <dgm:bulletEnabled val="1"/>
        </dgm:presLayoutVars>
      </dgm:prSet>
      <dgm:spPr/>
    </dgm:pt>
    <dgm:pt modelId="{7A74E41A-3D9C-EE40-B1A0-DD18184D3BDE}" type="pres">
      <dgm:prSet presAssocID="{EC35F998-B234-4413-8945-7AD716096A68}" presName="Accent1" presStyleCnt="0"/>
      <dgm:spPr/>
    </dgm:pt>
    <dgm:pt modelId="{BD9D8FFF-7B16-2945-B2E9-CE8E1CF73286}" type="pres">
      <dgm:prSet presAssocID="{EC35F998-B234-4413-8945-7AD716096A68}" presName="Accent" presStyleLbl="node1" presStyleIdx="8" presStyleCnt="10"/>
      <dgm:spPr/>
    </dgm:pt>
    <dgm:pt modelId="{5075B1BE-9420-134B-A819-3026FEDC0D02}" type="pres">
      <dgm:prSet presAssocID="{EC35F998-B234-4413-8945-7AD716096A68}" presName="ParentBackground1" presStyleCnt="0"/>
      <dgm:spPr/>
    </dgm:pt>
    <dgm:pt modelId="{DC50C7CB-1D92-0D47-880E-1BCF073097F4}" type="pres">
      <dgm:prSet presAssocID="{EC35F998-B234-4413-8945-7AD716096A68}" presName="ParentBackground" presStyleLbl="node1" presStyleIdx="9" presStyleCnt="10"/>
      <dgm:spPr/>
    </dgm:pt>
    <dgm:pt modelId="{D9491274-0DD3-674F-B4F5-57ECD01515DD}" type="pres">
      <dgm:prSet presAssocID="{EC35F998-B234-4413-8945-7AD716096A68}" presName="Parent1" presStyleLbl="fgAcc0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4EB9DF07-B579-6247-ACF0-1942885EA967}" type="presOf" srcId="{C50326C4-3C97-484E-8D40-E3DB30E01688}" destId="{ABABA8B4-B68F-B040-9A15-B2BE30DBAB8F}" srcOrd="0" destOrd="0" presId="urn:microsoft.com/office/officeart/2018/layout/CircleProcess"/>
    <dgm:cxn modelId="{FC9D5715-C886-6F4D-9F4A-73E431E8D9FE}" type="presOf" srcId="{EC35F998-B234-4413-8945-7AD716096A68}" destId="{D9491274-0DD3-674F-B4F5-57ECD01515DD}" srcOrd="1" destOrd="0" presId="urn:microsoft.com/office/officeart/2018/layout/CircleProcess"/>
    <dgm:cxn modelId="{8FB13325-B9F0-478B-ABCF-78879C016751}" srcId="{292F4818-BB3B-487F-A25C-8D014A35D3E3}" destId="{C50326C4-3C97-484E-8D40-E3DB30E01688}" srcOrd="1" destOrd="0" parTransId="{8995596A-A253-4EC2-A832-5CE9A11243C8}" sibTransId="{B4EF5C63-0C35-4B25-AFB3-278CF692A663}"/>
    <dgm:cxn modelId="{BE288625-54B1-6148-8498-0B78D24AE4BE}" type="presOf" srcId="{292F4818-BB3B-487F-A25C-8D014A35D3E3}" destId="{5A814C69-1CD1-D84A-84A3-61B6DFB7C861}" srcOrd="0" destOrd="0" presId="urn:microsoft.com/office/officeart/2018/layout/CircleProcess"/>
    <dgm:cxn modelId="{8E121949-DD4C-0647-857B-7CF3B1810042}" type="presOf" srcId="{B35DD52D-9DDA-4AED-96DB-EC3AEC02E712}" destId="{469F8C12-50E8-CD4D-928D-D91BDD74F3C9}" srcOrd="0" destOrd="0" presId="urn:microsoft.com/office/officeart/2018/layout/CircleProcess"/>
    <dgm:cxn modelId="{38C7BC62-2008-46A0-A0BD-2A3426467A1A}" srcId="{292F4818-BB3B-487F-A25C-8D014A35D3E3}" destId="{B35DD52D-9DDA-4AED-96DB-EC3AEC02E712}" srcOrd="3" destOrd="0" parTransId="{83655472-9D25-424E-880B-1DDC205A5AEC}" sibTransId="{4828C2B3-C741-4E83-ACE6-0A9033AE908C}"/>
    <dgm:cxn modelId="{54FF3B69-2717-524D-8DCF-0F34CD892BC1}" type="presOf" srcId="{2C187B80-9996-4A29-B280-CE4753B236EF}" destId="{0550F9FD-AD1F-F04B-A476-92FABB5DDBC5}" srcOrd="0" destOrd="0" presId="urn:microsoft.com/office/officeart/2018/layout/CircleProcess"/>
    <dgm:cxn modelId="{F713E29F-FCB4-DF48-9ABB-47086B8CA157}" type="presOf" srcId="{C50326C4-3C97-484E-8D40-E3DB30E01688}" destId="{9711CC04-EB4E-864E-B5DE-AC947E17AD69}" srcOrd="1" destOrd="0" presId="urn:microsoft.com/office/officeart/2018/layout/CircleProcess"/>
    <dgm:cxn modelId="{1385C1AC-A254-E341-9512-A7E98E837714}" type="presOf" srcId="{2C187B80-9996-4A29-B280-CE4753B236EF}" destId="{ED6A7E5A-D3D2-CB45-9D3A-6E06A97E1B63}" srcOrd="1" destOrd="0" presId="urn:microsoft.com/office/officeart/2018/layout/CircleProcess"/>
    <dgm:cxn modelId="{F205B7C5-C98D-AA4B-95D7-E2CC0B8B652C}" type="presOf" srcId="{CD910482-ABAE-45F4-9F4E-DC581D989E8E}" destId="{861340C5-0B0F-F447-BE1C-4C9CE088C888}" srcOrd="1" destOrd="0" presId="urn:microsoft.com/office/officeart/2018/layout/CircleProcess"/>
    <dgm:cxn modelId="{C77751C7-1A31-4F32-BB42-3B458FE0AE46}" srcId="{292F4818-BB3B-487F-A25C-8D014A35D3E3}" destId="{EC35F998-B234-4413-8945-7AD716096A68}" srcOrd="0" destOrd="0" parTransId="{D2D7E845-2C2D-4C43-8C43-9EF6A50569AF}" sibTransId="{C390E9C8-2D70-4D2F-8BFF-CA8FE8A2057A}"/>
    <dgm:cxn modelId="{411E90D2-8908-4DF3-A522-1827FFAEE589}" srcId="{292F4818-BB3B-487F-A25C-8D014A35D3E3}" destId="{CD910482-ABAE-45F4-9F4E-DC581D989E8E}" srcOrd="4" destOrd="0" parTransId="{CCD429F3-B2C8-458D-83A4-2729B5727216}" sibTransId="{64D80D02-513B-4F91-8784-6DCBBDF928D0}"/>
    <dgm:cxn modelId="{AD4D19DD-537A-7A44-BEB9-5E32F361CFB3}" type="presOf" srcId="{CD910482-ABAE-45F4-9F4E-DC581D989E8E}" destId="{F77ACF9D-BAB6-3B4E-9C73-41ABE4AEE3F7}" srcOrd="0" destOrd="0" presId="urn:microsoft.com/office/officeart/2018/layout/CircleProcess"/>
    <dgm:cxn modelId="{6BA31AE1-A518-4442-B652-0390A2F1682F}" srcId="{292F4818-BB3B-487F-A25C-8D014A35D3E3}" destId="{2C187B80-9996-4A29-B280-CE4753B236EF}" srcOrd="2" destOrd="0" parTransId="{568764C0-9C7C-424B-95F8-4793203FE43F}" sibTransId="{97E344BD-7C3A-4E35-AC0B-C4EA7D33B115}"/>
    <dgm:cxn modelId="{C51D2EF3-C59A-CE4C-BE31-E7CD845B27CC}" type="presOf" srcId="{B35DD52D-9DDA-4AED-96DB-EC3AEC02E712}" destId="{B61457BE-B2FB-2449-8ED6-78A3A457CA53}" srcOrd="1" destOrd="0" presId="urn:microsoft.com/office/officeart/2018/layout/CircleProcess"/>
    <dgm:cxn modelId="{630473F9-FFB2-1245-8D8D-D2B20BDA1252}" type="presOf" srcId="{EC35F998-B234-4413-8945-7AD716096A68}" destId="{DC50C7CB-1D92-0D47-880E-1BCF073097F4}" srcOrd="0" destOrd="0" presId="urn:microsoft.com/office/officeart/2018/layout/CircleProcess"/>
    <dgm:cxn modelId="{CA2830CA-6663-CE43-A5D6-305F99D0858E}" type="presParOf" srcId="{5A814C69-1CD1-D84A-84A3-61B6DFB7C861}" destId="{522A0CBC-3429-6E4B-BAA3-93B7B2A35B54}" srcOrd="0" destOrd="0" presId="urn:microsoft.com/office/officeart/2018/layout/CircleProcess"/>
    <dgm:cxn modelId="{C4B3CC92-8F8A-7445-91F3-BC099AD0CAC1}" type="presParOf" srcId="{522A0CBC-3429-6E4B-BAA3-93B7B2A35B54}" destId="{F45C3CD5-5CE5-274B-ADE5-D71F041A3330}" srcOrd="0" destOrd="0" presId="urn:microsoft.com/office/officeart/2018/layout/CircleProcess"/>
    <dgm:cxn modelId="{C3DFDD95-9FC4-D141-9AFC-BD3A7452A3BF}" type="presParOf" srcId="{5A814C69-1CD1-D84A-84A3-61B6DFB7C861}" destId="{D8EB6191-874A-9B4D-A3B7-771A0D013F0E}" srcOrd="1" destOrd="0" presId="urn:microsoft.com/office/officeart/2018/layout/CircleProcess"/>
    <dgm:cxn modelId="{37A5C535-7D18-5D49-B56D-9FBB99909F9D}" type="presParOf" srcId="{D8EB6191-874A-9B4D-A3B7-771A0D013F0E}" destId="{F77ACF9D-BAB6-3B4E-9C73-41ABE4AEE3F7}" srcOrd="0" destOrd="0" presId="urn:microsoft.com/office/officeart/2018/layout/CircleProcess"/>
    <dgm:cxn modelId="{894C8DE6-A543-4044-8D17-8804D49CD8E8}" type="presParOf" srcId="{5A814C69-1CD1-D84A-84A3-61B6DFB7C861}" destId="{861340C5-0B0F-F447-BE1C-4C9CE088C888}" srcOrd="2" destOrd="0" presId="urn:microsoft.com/office/officeart/2018/layout/CircleProcess"/>
    <dgm:cxn modelId="{B952DBA8-F9CE-AE4A-BB51-BC709F0038EC}" type="presParOf" srcId="{5A814C69-1CD1-D84A-84A3-61B6DFB7C861}" destId="{ECCEA040-6137-B84D-ADA4-21213A99EEC6}" srcOrd="3" destOrd="0" presId="urn:microsoft.com/office/officeart/2018/layout/CircleProcess"/>
    <dgm:cxn modelId="{FD3C3EC8-BA31-AE4E-B973-05B1EC9BEC58}" type="presParOf" srcId="{ECCEA040-6137-B84D-ADA4-21213A99EEC6}" destId="{64634AD3-440D-DA4D-8AD9-D48F7DDC218C}" srcOrd="0" destOrd="0" presId="urn:microsoft.com/office/officeart/2018/layout/CircleProcess"/>
    <dgm:cxn modelId="{B0792872-FE7A-8545-B32B-EC474161D671}" type="presParOf" srcId="{5A814C69-1CD1-D84A-84A3-61B6DFB7C861}" destId="{C33AB1F9-9B0C-EE4A-888D-54F289808058}" srcOrd="4" destOrd="0" presId="urn:microsoft.com/office/officeart/2018/layout/CircleProcess"/>
    <dgm:cxn modelId="{F5DD8E21-896F-4F4E-8D03-2EC4F130AC49}" type="presParOf" srcId="{C33AB1F9-9B0C-EE4A-888D-54F289808058}" destId="{469F8C12-50E8-CD4D-928D-D91BDD74F3C9}" srcOrd="0" destOrd="0" presId="urn:microsoft.com/office/officeart/2018/layout/CircleProcess"/>
    <dgm:cxn modelId="{4EB763D6-4956-F44D-B209-7BA4D512B73B}" type="presParOf" srcId="{5A814C69-1CD1-D84A-84A3-61B6DFB7C861}" destId="{B61457BE-B2FB-2449-8ED6-78A3A457CA53}" srcOrd="5" destOrd="0" presId="urn:microsoft.com/office/officeart/2018/layout/CircleProcess"/>
    <dgm:cxn modelId="{728E16A8-92D5-6944-B6FD-CC59FEDFEAF6}" type="presParOf" srcId="{5A814C69-1CD1-D84A-84A3-61B6DFB7C861}" destId="{4A37D92E-E68A-A643-9309-E4F4822859E1}" srcOrd="6" destOrd="0" presId="urn:microsoft.com/office/officeart/2018/layout/CircleProcess"/>
    <dgm:cxn modelId="{1275D1D0-DE57-C045-9F3A-0362F8AA6772}" type="presParOf" srcId="{4A37D92E-E68A-A643-9309-E4F4822859E1}" destId="{0D36449E-C258-7B45-AD4B-5E8F31FC186A}" srcOrd="0" destOrd="0" presId="urn:microsoft.com/office/officeart/2018/layout/CircleProcess"/>
    <dgm:cxn modelId="{B1795619-5003-7D4B-B7FE-1D6C168D63D7}" type="presParOf" srcId="{5A814C69-1CD1-D84A-84A3-61B6DFB7C861}" destId="{E80CB491-E1FA-C84A-81BA-18EA4BCE3F37}" srcOrd="7" destOrd="0" presId="urn:microsoft.com/office/officeart/2018/layout/CircleProcess"/>
    <dgm:cxn modelId="{18DB4793-3B2C-5E47-AB33-14872FD756E0}" type="presParOf" srcId="{E80CB491-E1FA-C84A-81BA-18EA4BCE3F37}" destId="{0550F9FD-AD1F-F04B-A476-92FABB5DDBC5}" srcOrd="0" destOrd="0" presId="urn:microsoft.com/office/officeart/2018/layout/CircleProcess"/>
    <dgm:cxn modelId="{216AF58D-211D-9047-80B0-482A6F37B3A1}" type="presParOf" srcId="{5A814C69-1CD1-D84A-84A3-61B6DFB7C861}" destId="{ED6A7E5A-D3D2-CB45-9D3A-6E06A97E1B63}" srcOrd="8" destOrd="0" presId="urn:microsoft.com/office/officeart/2018/layout/CircleProcess"/>
    <dgm:cxn modelId="{6E731F74-B079-9F4E-89AC-506E660F3AB0}" type="presParOf" srcId="{5A814C69-1CD1-D84A-84A3-61B6DFB7C861}" destId="{242A3D4E-7038-BD45-9211-F20FB9EBD396}" srcOrd="9" destOrd="0" presId="urn:microsoft.com/office/officeart/2018/layout/CircleProcess"/>
    <dgm:cxn modelId="{60C27F44-0020-D646-BD97-93A3C51DDD04}" type="presParOf" srcId="{242A3D4E-7038-BD45-9211-F20FB9EBD396}" destId="{254B224D-A38A-5E41-86DF-10B5A57A28FE}" srcOrd="0" destOrd="0" presId="urn:microsoft.com/office/officeart/2018/layout/CircleProcess"/>
    <dgm:cxn modelId="{ED1E7D47-A2CE-F543-93C8-D553654B8A33}" type="presParOf" srcId="{5A814C69-1CD1-D84A-84A3-61B6DFB7C861}" destId="{02E2A58C-35B4-094A-ADE1-31084BCD5F85}" srcOrd="10" destOrd="0" presId="urn:microsoft.com/office/officeart/2018/layout/CircleProcess"/>
    <dgm:cxn modelId="{6BC8A280-D29B-E240-A245-737CDE292A2F}" type="presParOf" srcId="{02E2A58C-35B4-094A-ADE1-31084BCD5F85}" destId="{ABABA8B4-B68F-B040-9A15-B2BE30DBAB8F}" srcOrd="0" destOrd="0" presId="urn:microsoft.com/office/officeart/2018/layout/CircleProcess"/>
    <dgm:cxn modelId="{771AAD3B-3010-944D-BD42-DED5F307ED7A}" type="presParOf" srcId="{5A814C69-1CD1-D84A-84A3-61B6DFB7C861}" destId="{9711CC04-EB4E-864E-B5DE-AC947E17AD69}" srcOrd="11" destOrd="0" presId="urn:microsoft.com/office/officeart/2018/layout/CircleProcess"/>
    <dgm:cxn modelId="{06D6D37A-03AB-E941-874F-1F30215BA5DA}" type="presParOf" srcId="{5A814C69-1CD1-D84A-84A3-61B6DFB7C861}" destId="{7A74E41A-3D9C-EE40-B1A0-DD18184D3BDE}" srcOrd="12" destOrd="0" presId="urn:microsoft.com/office/officeart/2018/layout/CircleProcess"/>
    <dgm:cxn modelId="{0E2378E0-1E20-6544-B949-0A82D556A078}" type="presParOf" srcId="{7A74E41A-3D9C-EE40-B1A0-DD18184D3BDE}" destId="{BD9D8FFF-7B16-2945-B2E9-CE8E1CF73286}" srcOrd="0" destOrd="0" presId="urn:microsoft.com/office/officeart/2018/layout/CircleProcess"/>
    <dgm:cxn modelId="{ECE215C8-2F73-AA44-9272-FF0AF99BB249}" type="presParOf" srcId="{5A814C69-1CD1-D84A-84A3-61B6DFB7C861}" destId="{5075B1BE-9420-134B-A819-3026FEDC0D02}" srcOrd="13" destOrd="0" presId="urn:microsoft.com/office/officeart/2018/layout/CircleProcess"/>
    <dgm:cxn modelId="{E082191B-9C4C-3248-B03B-A9DBF36A2B11}" type="presParOf" srcId="{5075B1BE-9420-134B-A819-3026FEDC0D02}" destId="{DC50C7CB-1D92-0D47-880E-1BCF073097F4}" srcOrd="0" destOrd="0" presId="urn:microsoft.com/office/officeart/2018/layout/CircleProcess"/>
    <dgm:cxn modelId="{ED93D982-1944-A444-874C-D23AA00C368D}" type="presParOf" srcId="{5A814C69-1CD1-D84A-84A3-61B6DFB7C861}" destId="{D9491274-0DD3-674F-B4F5-57ECD01515DD}" srcOrd="14" destOrd="0" presId="urn:microsoft.com/office/officeart/2018/layout/Circle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31FE00E-F3E0-4F07-B43E-1261287EEF83}" type="doc">
      <dgm:prSet loTypeId="urn:microsoft.com/office/officeart/2005/8/layout/vList2" loCatId="list" qsTypeId="urn:microsoft.com/office/officeart/2005/8/quickstyle/simple3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3CAB5EAA-68C3-4AE1-A7E0-9CCB4CD5C467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A </a:t>
          </a:r>
          <a:r>
            <a:rPr lang="da-DK" dirty="0">
              <a:solidFill>
                <a:srgbClr val="4D3A00"/>
              </a:solidFill>
            </a:rPr>
            <a:t>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Adrenalin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0,5 mg IM (kan gentages efter 10 min.) / IV? / inhalation</a:t>
          </a:r>
          <a:endParaRPr lang="en-US" dirty="0">
            <a:solidFill>
              <a:srgbClr val="4D3A00"/>
            </a:solidFill>
          </a:endParaRPr>
        </a:p>
      </dgm:t>
    </dgm:pt>
    <dgm:pt modelId="{400014EF-4BDA-4AB4-963F-548A81C948C3}" type="parTrans" cxnId="{7F3BC579-6A5F-4491-BB7B-ABC208808A4A}">
      <dgm:prSet/>
      <dgm:spPr/>
      <dgm:t>
        <a:bodyPr/>
        <a:lstStyle/>
        <a:p>
          <a:pPr algn="l"/>
          <a:endParaRPr lang="en-US"/>
        </a:p>
      </dgm:t>
    </dgm:pt>
    <dgm:pt modelId="{C529372F-9682-40FB-B781-141C97097AA1}" type="sibTrans" cxnId="{7F3BC579-6A5F-4491-BB7B-ABC208808A4A}">
      <dgm:prSet/>
      <dgm:spPr/>
      <dgm:t>
        <a:bodyPr/>
        <a:lstStyle/>
        <a:p>
          <a:pPr algn="l"/>
          <a:endParaRPr lang="en-US"/>
        </a:p>
      </dgm:t>
    </dgm:pt>
    <dgm:pt modelId="{0D580724-5BCF-42B4-B075-8DAD743DFB82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V</a:t>
          </a:r>
          <a:r>
            <a:rPr lang="da-DK" dirty="0">
              <a:solidFill>
                <a:srgbClr val="4D3A00"/>
              </a:solidFill>
            </a:rPr>
            <a:t> 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Væske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0,5L på 10 min.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1-2L </a:t>
          </a:r>
          <a:endParaRPr lang="en-US" dirty="0">
            <a:solidFill>
              <a:srgbClr val="4D3A00"/>
            </a:solidFill>
          </a:endParaRPr>
        </a:p>
      </dgm:t>
    </dgm:pt>
    <dgm:pt modelId="{47808A3D-92AD-4BEB-8558-E713CE717A5B}" type="parTrans" cxnId="{063FF2C1-ED43-4421-9C0F-41B30B0D4BD5}">
      <dgm:prSet/>
      <dgm:spPr/>
      <dgm:t>
        <a:bodyPr/>
        <a:lstStyle/>
        <a:p>
          <a:pPr algn="l"/>
          <a:endParaRPr lang="en-US"/>
        </a:p>
      </dgm:t>
    </dgm:pt>
    <dgm:pt modelId="{F6F85B55-F264-4537-AC12-3F50041B02AE}" type="sibTrans" cxnId="{063FF2C1-ED43-4421-9C0F-41B30B0D4BD5}">
      <dgm:prSet/>
      <dgm:spPr/>
      <dgm:t>
        <a:bodyPr/>
        <a:lstStyle/>
        <a:p>
          <a:pPr algn="l"/>
          <a:endParaRPr lang="en-US"/>
        </a:p>
      </dgm:t>
    </dgm:pt>
    <dgm:pt modelId="{9589F453-5391-4D98-A981-83EC52CFCA2B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O </a:t>
          </a:r>
          <a:r>
            <a:rPr lang="da-DK" dirty="0">
              <a:solidFill>
                <a:srgbClr val="4D3A00"/>
              </a:solidFill>
            </a:rPr>
            <a:t>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Oxygen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10L/min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behov for B2-agonist???</a:t>
          </a:r>
          <a:endParaRPr lang="en-US" dirty="0">
            <a:solidFill>
              <a:srgbClr val="4D3A00"/>
            </a:solidFill>
          </a:endParaRPr>
        </a:p>
      </dgm:t>
    </dgm:pt>
    <dgm:pt modelId="{5E6B9395-944C-4E24-8C4E-2C67399EE570}" type="parTrans" cxnId="{4401B8F2-5C66-402E-B009-318AF16142BB}">
      <dgm:prSet/>
      <dgm:spPr/>
      <dgm:t>
        <a:bodyPr/>
        <a:lstStyle/>
        <a:p>
          <a:pPr algn="l"/>
          <a:endParaRPr lang="en-US"/>
        </a:p>
      </dgm:t>
    </dgm:pt>
    <dgm:pt modelId="{9EAD50D6-29AF-4B53-82B6-01ED10AFA078}" type="sibTrans" cxnId="{4401B8F2-5C66-402E-B009-318AF16142BB}">
      <dgm:prSet/>
      <dgm:spPr/>
      <dgm:t>
        <a:bodyPr/>
        <a:lstStyle/>
        <a:p>
          <a:pPr algn="l"/>
          <a:endParaRPr lang="en-US"/>
        </a:p>
      </dgm:t>
    </dgm:pt>
    <dgm:pt modelId="{DCF6F8EB-877F-409C-9860-2D4AF805C0C7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K</a:t>
          </a:r>
          <a:r>
            <a:rPr lang="da-DK" dirty="0">
              <a:solidFill>
                <a:srgbClr val="4D3A00"/>
              </a:solidFill>
            </a:rPr>
            <a:t> 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Kortison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</a:t>
          </a:r>
          <a:r>
            <a:rPr lang="da-DK" dirty="0" err="1">
              <a:solidFill>
                <a:srgbClr val="4D3A00"/>
              </a:solidFill>
            </a:rPr>
            <a:t>Solu-Cortef</a:t>
          </a:r>
          <a:r>
            <a:rPr lang="da-DK" dirty="0">
              <a:solidFill>
                <a:srgbClr val="4D3A00"/>
              </a:solidFill>
            </a:rPr>
            <a:t> 200 mg IV</a:t>
          </a:r>
          <a:endParaRPr lang="en-US" dirty="0">
            <a:solidFill>
              <a:srgbClr val="4D3A00"/>
            </a:solidFill>
          </a:endParaRPr>
        </a:p>
      </dgm:t>
    </dgm:pt>
    <dgm:pt modelId="{0481BDDD-5B49-4D20-998C-615A5DDE3124}" type="parTrans" cxnId="{1DF1A732-73DB-4CAB-9530-633EB32D9829}">
      <dgm:prSet/>
      <dgm:spPr/>
      <dgm:t>
        <a:bodyPr/>
        <a:lstStyle/>
        <a:p>
          <a:pPr algn="l"/>
          <a:endParaRPr lang="en-US"/>
        </a:p>
      </dgm:t>
    </dgm:pt>
    <dgm:pt modelId="{507436D4-20C1-4355-97B6-B87C90E1C015}" type="sibTrans" cxnId="{1DF1A732-73DB-4CAB-9530-633EB32D9829}">
      <dgm:prSet/>
      <dgm:spPr/>
      <dgm:t>
        <a:bodyPr/>
        <a:lstStyle/>
        <a:p>
          <a:pPr algn="l"/>
          <a:endParaRPr lang="en-US"/>
        </a:p>
      </dgm:t>
    </dgm:pt>
    <dgm:pt modelId="{1FBA5F0A-71B8-41A1-BB3E-9DF41011EECA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A</a:t>
          </a:r>
          <a:r>
            <a:rPr lang="da-DK" dirty="0">
              <a:solidFill>
                <a:srgbClr val="4D3A00"/>
              </a:solidFill>
            </a:rPr>
            <a:t> 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Antihistamin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</a:t>
          </a:r>
          <a:r>
            <a:rPr lang="da-DK" dirty="0" err="1">
              <a:solidFill>
                <a:srgbClr val="4D3A00"/>
              </a:solidFill>
            </a:rPr>
            <a:t>Tavegyl</a:t>
          </a:r>
          <a:r>
            <a:rPr lang="da-DK" dirty="0">
              <a:solidFill>
                <a:srgbClr val="4D3A00"/>
              </a:solidFill>
            </a:rPr>
            <a:t>/</a:t>
          </a:r>
          <a:r>
            <a:rPr lang="da-DK" dirty="0" err="1">
              <a:solidFill>
                <a:srgbClr val="4D3A00"/>
              </a:solidFill>
            </a:rPr>
            <a:t>Clemastin</a:t>
          </a:r>
          <a:r>
            <a:rPr lang="da-DK" dirty="0">
              <a:solidFill>
                <a:srgbClr val="4D3A00"/>
              </a:solidFill>
            </a:rPr>
            <a:t> 2 mg IV</a:t>
          </a:r>
          <a:endParaRPr lang="en-US" dirty="0">
            <a:solidFill>
              <a:srgbClr val="4D3A00"/>
            </a:solidFill>
          </a:endParaRPr>
        </a:p>
      </dgm:t>
    </dgm:pt>
    <dgm:pt modelId="{5638DF72-11D5-4884-A5A5-B5BE73FADAF0}" type="parTrans" cxnId="{30D65375-D228-4F6F-9E48-9763DEA5B0AE}">
      <dgm:prSet/>
      <dgm:spPr/>
      <dgm:t>
        <a:bodyPr/>
        <a:lstStyle/>
        <a:p>
          <a:pPr algn="l"/>
          <a:endParaRPr lang="en-US"/>
        </a:p>
      </dgm:t>
    </dgm:pt>
    <dgm:pt modelId="{C78FD20A-D0BA-42C9-BD98-6A47CE06FA6C}" type="sibTrans" cxnId="{30D65375-D228-4F6F-9E48-9763DEA5B0AE}">
      <dgm:prSet/>
      <dgm:spPr/>
      <dgm:t>
        <a:bodyPr/>
        <a:lstStyle/>
        <a:p>
          <a:pPr algn="l"/>
          <a:endParaRPr lang="en-US"/>
        </a:p>
      </dgm:t>
    </dgm:pt>
    <dgm:pt modelId="{279DF345-9C0C-44A1-84F5-1D7B7F42302F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D</a:t>
          </a:r>
          <a:r>
            <a:rPr lang="da-DK" dirty="0">
              <a:solidFill>
                <a:srgbClr val="4D3A00"/>
              </a:solidFill>
            </a:rPr>
            <a:t> 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Diagnose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Differentialdiagnose? (</a:t>
          </a:r>
          <a:r>
            <a:rPr lang="da-DK" dirty="0" err="1">
              <a:solidFill>
                <a:srgbClr val="4D3A00"/>
              </a:solidFill>
            </a:rPr>
            <a:t>vasovagal</a:t>
          </a:r>
          <a:r>
            <a:rPr lang="da-DK" dirty="0">
              <a:solidFill>
                <a:srgbClr val="4D3A00"/>
              </a:solidFill>
            </a:rPr>
            <a:t> reaktion, angst, status </a:t>
          </a:r>
          <a:r>
            <a:rPr lang="da-DK" dirty="0" err="1">
              <a:solidFill>
                <a:srgbClr val="4D3A00"/>
              </a:solidFill>
            </a:rPr>
            <a:t>asthmaticus</a:t>
          </a:r>
          <a:r>
            <a:rPr lang="da-DK" dirty="0">
              <a:solidFill>
                <a:srgbClr val="4D3A00"/>
              </a:solidFill>
            </a:rPr>
            <a:t>)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Serum </a:t>
          </a:r>
          <a:r>
            <a:rPr lang="da-DK" dirty="0" err="1">
              <a:solidFill>
                <a:srgbClr val="4D3A00"/>
              </a:solidFill>
            </a:rPr>
            <a:t>tryptase</a:t>
          </a:r>
          <a:r>
            <a:rPr lang="da-DK" dirty="0">
              <a:solidFill>
                <a:srgbClr val="4D3A00"/>
              </a:solidFill>
            </a:rPr>
            <a:t> &lt;3 timer. </a:t>
          </a:r>
          <a:endParaRPr lang="en-US" dirty="0">
            <a:solidFill>
              <a:srgbClr val="4D3A00"/>
            </a:solidFill>
          </a:endParaRPr>
        </a:p>
      </dgm:t>
    </dgm:pt>
    <dgm:pt modelId="{C3F84D84-2805-4F05-B02B-445D986B608D}" type="parTrans" cxnId="{53B16965-1911-4766-AC64-3D472EA04C1D}">
      <dgm:prSet/>
      <dgm:spPr/>
      <dgm:t>
        <a:bodyPr/>
        <a:lstStyle/>
        <a:p>
          <a:pPr algn="l"/>
          <a:endParaRPr lang="en-US"/>
        </a:p>
      </dgm:t>
    </dgm:pt>
    <dgm:pt modelId="{218534E7-1915-4BA4-A45F-A32FF8A06B62}" type="sibTrans" cxnId="{53B16965-1911-4766-AC64-3D472EA04C1D}">
      <dgm:prSet/>
      <dgm:spPr/>
      <dgm:t>
        <a:bodyPr/>
        <a:lstStyle/>
        <a:p>
          <a:pPr algn="l"/>
          <a:endParaRPr lang="en-US"/>
        </a:p>
      </dgm:t>
    </dgm:pt>
    <dgm:pt modelId="{106ADD9F-8DFE-48E8-AA9A-70C68059B055}">
      <dgm:prSet/>
      <dgm:spPr/>
      <dgm:t>
        <a:bodyPr/>
        <a:lstStyle/>
        <a:p>
          <a:pPr algn="l"/>
          <a:r>
            <a:rPr lang="da-DK" b="1" dirty="0">
              <a:solidFill>
                <a:srgbClr val="4D3A00"/>
              </a:solidFill>
            </a:rPr>
            <a:t>O</a:t>
          </a:r>
          <a:r>
            <a:rPr lang="da-DK" dirty="0">
              <a:solidFill>
                <a:srgbClr val="4D3A00"/>
              </a:solidFill>
            </a:rPr>
            <a:t>   </a:t>
          </a:r>
          <a:r>
            <a:rPr lang="da-DK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dirty="0">
              <a:solidFill>
                <a:srgbClr val="4D3A00"/>
              </a:solidFill>
            </a:rPr>
            <a:t> 	</a:t>
          </a:r>
          <a:r>
            <a:rPr lang="da-DK" b="1" dirty="0">
              <a:solidFill>
                <a:srgbClr val="4D3A00"/>
              </a:solidFill>
            </a:rPr>
            <a:t>Observation</a:t>
          </a:r>
          <a:br>
            <a:rPr lang="da-DK" dirty="0">
              <a:solidFill>
                <a:srgbClr val="4D3A00"/>
              </a:solidFill>
            </a:rPr>
          </a:br>
          <a:r>
            <a:rPr lang="da-DK" dirty="0">
              <a:solidFill>
                <a:srgbClr val="4D3A00"/>
              </a:solidFill>
            </a:rPr>
            <a:t>	ABCDE – liggende indtil </a:t>
          </a:r>
          <a:r>
            <a:rPr lang="da-DK" dirty="0" err="1">
              <a:solidFill>
                <a:srgbClr val="4D3A00"/>
              </a:solidFill>
            </a:rPr>
            <a:t>stabliseret</a:t>
          </a:r>
          <a:r>
            <a:rPr lang="da-DK" dirty="0">
              <a:solidFill>
                <a:srgbClr val="4D3A00"/>
              </a:solidFill>
            </a:rPr>
            <a:t> </a:t>
          </a:r>
          <a:endParaRPr lang="en-US" dirty="0">
            <a:solidFill>
              <a:srgbClr val="4D3A00"/>
            </a:solidFill>
          </a:endParaRPr>
        </a:p>
      </dgm:t>
    </dgm:pt>
    <dgm:pt modelId="{289EE963-CD78-464E-92D3-2FE8FD985C59}" type="parTrans" cxnId="{7DE341C5-14AE-49DC-AAA5-7CAA31FE881D}">
      <dgm:prSet/>
      <dgm:spPr/>
      <dgm:t>
        <a:bodyPr/>
        <a:lstStyle/>
        <a:p>
          <a:pPr algn="l"/>
          <a:endParaRPr lang="en-US"/>
        </a:p>
      </dgm:t>
    </dgm:pt>
    <dgm:pt modelId="{F8BA4A91-52D9-4649-A124-FDF7050710A5}" type="sibTrans" cxnId="{7DE341C5-14AE-49DC-AAA5-7CAA31FE881D}">
      <dgm:prSet/>
      <dgm:spPr/>
      <dgm:t>
        <a:bodyPr/>
        <a:lstStyle/>
        <a:p>
          <a:pPr algn="l"/>
          <a:endParaRPr lang="en-US"/>
        </a:p>
      </dgm:t>
    </dgm:pt>
    <dgm:pt modelId="{6F3AD598-B4E6-2149-B364-0E2F1B78D82B}" type="pres">
      <dgm:prSet presAssocID="{831FE00E-F3E0-4F07-B43E-1261287EEF83}" presName="linear" presStyleCnt="0">
        <dgm:presLayoutVars>
          <dgm:animLvl val="lvl"/>
          <dgm:resizeHandles val="exact"/>
        </dgm:presLayoutVars>
      </dgm:prSet>
      <dgm:spPr/>
    </dgm:pt>
    <dgm:pt modelId="{523E8D36-8CBC-9940-A3C5-FE5B4EDEC3BD}" type="pres">
      <dgm:prSet presAssocID="{3CAB5EAA-68C3-4AE1-A7E0-9CCB4CD5C467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BF361272-7920-6940-9AB1-AC7E96864AB3}" type="pres">
      <dgm:prSet presAssocID="{C529372F-9682-40FB-B781-141C97097AA1}" presName="spacer" presStyleCnt="0"/>
      <dgm:spPr/>
    </dgm:pt>
    <dgm:pt modelId="{5CA147B6-EBE0-5249-896E-B1E54D2B4A75}" type="pres">
      <dgm:prSet presAssocID="{0D580724-5BCF-42B4-B075-8DAD743DFB8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3EB146EE-5C89-A64E-9F3A-B7A7FE6C7322}" type="pres">
      <dgm:prSet presAssocID="{F6F85B55-F264-4537-AC12-3F50041B02AE}" presName="spacer" presStyleCnt="0"/>
      <dgm:spPr/>
    </dgm:pt>
    <dgm:pt modelId="{E828FF85-07BF-6046-AC2B-7FCBD9DFD253}" type="pres">
      <dgm:prSet presAssocID="{9589F453-5391-4D98-A981-83EC52CFCA2B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0B2A45D6-367D-5244-9B95-451A73E98B1F}" type="pres">
      <dgm:prSet presAssocID="{9EAD50D6-29AF-4B53-82B6-01ED10AFA078}" presName="spacer" presStyleCnt="0"/>
      <dgm:spPr/>
    </dgm:pt>
    <dgm:pt modelId="{78551484-6DE2-B64B-89B8-256EFF85AA40}" type="pres">
      <dgm:prSet presAssocID="{DCF6F8EB-877F-409C-9860-2D4AF805C0C7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6B423EBB-0AA5-F04E-A28C-FCFC3D0B9CAD}" type="pres">
      <dgm:prSet presAssocID="{507436D4-20C1-4355-97B6-B87C90E1C015}" presName="spacer" presStyleCnt="0"/>
      <dgm:spPr/>
    </dgm:pt>
    <dgm:pt modelId="{D94FC5C3-2C66-BB46-AECD-B2FE8A897110}" type="pres">
      <dgm:prSet presAssocID="{1FBA5F0A-71B8-41A1-BB3E-9DF41011EECA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70D31F5F-5370-6F43-A887-A9EC9E61526F}" type="pres">
      <dgm:prSet presAssocID="{C78FD20A-D0BA-42C9-BD98-6A47CE06FA6C}" presName="spacer" presStyleCnt="0"/>
      <dgm:spPr/>
    </dgm:pt>
    <dgm:pt modelId="{0E801860-83C8-FA4E-BA20-863100D02FDE}" type="pres">
      <dgm:prSet presAssocID="{279DF345-9C0C-44A1-84F5-1D7B7F42302F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8C4E465C-02E6-8744-B362-8712EDFA3E25}" type="pres">
      <dgm:prSet presAssocID="{218534E7-1915-4BA4-A45F-A32FF8A06B62}" presName="spacer" presStyleCnt="0"/>
      <dgm:spPr/>
    </dgm:pt>
    <dgm:pt modelId="{DEBF5B95-6DEA-D14F-AFB0-A3BEE5E60054}" type="pres">
      <dgm:prSet presAssocID="{106ADD9F-8DFE-48E8-AA9A-70C68059B055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1D458705-3A37-F54F-9090-1F975F52C327}" type="presOf" srcId="{279DF345-9C0C-44A1-84F5-1D7B7F42302F}" destId="{0E801860-83C8-FA4E-BA20-863100D02FDE}" srcOrd="0" destOrd="0" presId="urn:microsoft.com/office/officeart/2005/8/layout/vList2"/>
    <dgm:cxn modelId="{8C1B351F-6DCB-0841-8BAC-3E745925A924}" type="presOf" srcId="{1FBA5F0A-71B8-41A1-BB3E-9DF41011EECA}" destId="{D94FC5C3-2C66-BB46-AECD-B2FE8A897110}" srcOrd="0" destOrd="0" presId="urn:microsoft.com/office/officeart/2005/8/layout/vList2"/>
    <dgm:cxn modelId="{2170D230-3FE9-3D41-910F-157CD0269243}" type="presOf" srcId="{DCF6F8EB-877F-409C-9860-2D4AF805C0C7}" destId="{78551484-6DE2-B64B-89B8-256EFF85AA40}" srcOrd="0" destOrd="0" presId="urn:microsoft.com/office/officeart/2005/8/layout/vList2"/>
    <dgm:cxn modelId="{1DF1A732-73DB-4CAB-9530-633EB32D9829}" srcId="{831FE00E-F3E0-4F07-B43E-1261287EEF83}" destId="{DCF6F8EB-877F-409C-9860-2D4AF805C0C7}" srcOrd="3" destOrd="0" parTransId="{0481BDDD-5B49-4D20-998C-615A5DDE3124}" sibTransId="{507436D4-20C1-4355-97B6-B87C90E1C015}"/>
    <dgm:cxn modelId="{2635035E-135E-7F4D-ABBA-70A7CD26D7C3}" type="presOf" srcId="{831FE00E-F3E0-4F07-B43E-1261287EEF83}" destId="{6F3AD598-B4E6-2149-B364-0E2F1B78D82B}" srcOrd="0" destOrd="0" presId="urn:microsoft.com/office/officeart/2005/8/layout/vList2"/>
    <dgm:cxn modelId="{53B16965-1911-4766-AC64-3D472EA04C1D}" srcId="{831FE00E-F3E0-4F07-B43E-1261287EEF83}" destId="{279DF345-9C0C-44A1-84F5-1D7B7F42302F}" srcOrd="5" destOrd="0" parTransId="{C3F84D84-2805-4F05-B02B-445D986B608D}" sibTransId="{218534E7-1915-4BA4-A45F-A32FF8A06B62}"/>
    <dgm:cxn modelId="{59F80F71-8BF5-844D-BBE8-BE3B22216B96}" type="presOf" srcId="{106ADD9F-8DFE-48E8-AA9A-70C68059B055}" destId="{DEBF5B95-6DEA-D14F-AFB0-A3BEE5E60054}" srcOrd="0" destOrd="0" presId="urn:microsoft.com/office/officeart/2005/8/layout/vList2"/>
    <dgm:cxn modelId="{30D65375-D228-4F6F-9E48-9763DEA5B0AE}" srcId="{831FE00E-F3E0-4F07-B43E-1261287EEF83}" destId="{1FBA5F0A-71B8-41A1-BB3E-9DF41011EECA}" srcOrd="4" destOrd="0" parTransId="{5638DF72-11D5-4884-A5A5-B5BE73FADAF0}" sibTransId="{C78FD20A-D0BA-42C9-BD98-6A47CE06FA6C}"/>
    <dgm:cxn modelId="{C6C41B78-E845-AA4A-BE11-B79C43619F8C}" type="presOf" srcId="{9589F453-5391-4D98-A981-83EC52CFCA2B}" destId="{E828FF85-07BF-6046-AC2B-7FCBD9DFD253}" srcOrd="0" destOrd="0" presId="urn:microsoft.com/office/officeart/2005/8/layout/vList2"/>
    <dgm:cxn modelId="{7F3BC579-6A5F-4491-BB7B-ABC208808A4A}" srcId="{831FE00E-F3E0-4F07-B43E-1261287EEF83}" destId="{3CAB5EAA-68C3-4AE1-A7E0-9CCB4CD5C467}" srcOrd="0" destOrd="0" parTransId="{400014EF-4BDA-4AB4-963F-548A81C948C3}" sibTransId="{C529372F-9682-40FB-B781-141C97097AA1}"/>
    <dgm:cxn modelId="{FC39BA81-BECF-9748-8F01-3A059BFE1CAF}" type="presOf" srcId="{3CAB5EAA-68C3-4AE1-A7E0-9CCB4CD5C467}" destId="{523E8D36-8CBC-9940-A3C5-FE5B4EDEC3BD}" srcOrd="0" destOrd="0" presId="urn:microsoft.com/office/officeart/2005/8/layout/vList2"/>
    <dgm:cxn modelId="{063FF2C1-ED43-4421-9C0F-41B30B0D4BD5}" srcId="{831FE00E-F3E0-4F07-B43E-1261287EEF83}" destId="{0D580724-5BCF-42B4-B075-8DAD743DFB82}" srcOrd="1" destOrd="0" parTransId="{47808A3D-92AD-4BEB-8558-E713CE717A5B}" sibTransId="{F6F85B55-F264-4537-AC12-3F50041B02AE}"/>
    <dgm:cxn modelId="{7DE341C5-14AE-49DC-AAA5-7CAA31FE881D}" srcId="{831FE00E-F3E0-4F07-B43E-1261287EEF83}" destId="{106ADD9F-8DFE-48E8-AA9A-70C68059B055}" srcOrd="6" destOrd="0" parTransId="{289EE963-CD78-464E-92D3-2FE8FD985C59}" sibTransId="{F8BA4A91-52D9-4649-A124-FDF7050710A5}"/>
    <dgm:cxn modelId="{1B1856D5-D38D-2543-AF00-D91C776D9682}" type="presOf" srcId="{0D580724-5BCF-42B4-B075-8DAD743DFB82}" destId="{5CA147B6-EBE0-5249-896E-B1E54D2B4A75}" srcOrd="0" destOrd="0" presId="urn:microsoft.com/office/officeart/2005/8/layout/vList2"/>
    <dgm:cxn modelId="{4401B8F2-5C66-402E-B009-318AF16142BB}" srcId="{831FE00E-F3E0-4F07-B43E-1261287EEF83}" destId="{9589F453-5391-4D98-A981-83EC52CFCA2B}" srcOrd="2" destOrd="0" parTransId="{5E6B9395-944C-4E24-8C4E-2C67399EE570}" sibTransId="{9EAD50D6-29AF-4B53-82B6-01ED10AFA078}"/>
    <dgm:cxn modelId="{00DC8F7D-C918-3D4F-8B23-467EE922E0F6}" type="presParOf" srcId="{6F3AD598-B4E6-2149-B364-0E2F1B78D82B}" destId="{523E8D36-8CBC-9940-A3C5-FE5B4EDEC3BD}" srcOrd="0" destOrd="0" presId="urn:microsoft.com/office/officeart/2005/8/layout/vList2"/>
    <dgm:cxn modelId="{C086CD34-A5F5-A744-9D11-835D95E7B2DD}" type="presParOf" srcId="{6F3AD598-B4E6-2149-B364-0E2F1B78D82B}" destId="{BF361272-7920-6940-9AB1-AC7E96864AB3}" srcOrd="1" destOrd="0" presId="urn:microsoft.com/office/officeart/2005/8/layout/vList2"/>
    <dgm:cxn modelId="{57478637-DF7E-DC44-89E0-BDB49DF3AD1B}" type="presParOf" srcId="{6F3AD598-B4E6-2149-B364-0E2F1B78D82B}" destId="{5CA147B6-EBE0-5249-896E-B1E54D2B4A75}" srcOrd="2" destOrd="0" presId="urn:microsoft.com/office/officeart/2005/8/layout/vList2"/>
    <dgm:cxn modelId="{45654622-00A0-434A-8E4A-19896A06A7C6}" type="presParOf" srcId="{6F3AD598-B4E6-2149-B364-0E2F1B78D82B}" destId="{3EB146EE-5C89-A64E-9F3A-B7A7FE6C7322}" srcOrd="3" destOrd="0" presId="urn:microsoft.com/office/officeart/2005/8/layout/vList2"/>
    <dgm:cxn modelId="{0A9EE30F-DD8A-4E4B-AD94-CD0703EA262C}" type="presParOf" srcId="{6F3AD598-B4E6-2149-B364-0E2F1B78D82B}" destId="{E828FF85-07BF-6046-AC2B-7FCBD9DFD253}" srcOrd="4" destOrd="0" presId="urn:microsoft.com/office/officeart/2005/8/layout/vList2"/>
    <dgm:cxn modelId="{2DB9FE06-6EB8-4B44-B68B-ED434DCE0A3F}" type="presParOf" srcId="{6F3AD598-B4E6-2149-B364-0E2F1B78D82B}" destId="{0B2A45D6-367D-5244-9B95-451A73E98B1F}" srcOrd="5" destOrd="0" presId="urn:microsoft.com/office/officeart/2005/8/layout/vList2"/>
    <dgm:cxn modelId="{D7CB7A70-241A-714E-991E-9CA40C17BA49}" type="presParOf" srcId="{6F3AD598-B4E6-2149-B364-0E2F1B78D82B}" destId="{78551484-6DE2-B64B-89B8-256EFF85AA40}" srcOrd="6" destOrd="0" presId="urn:microsoft.com/office/officeart/2005/8/layout/vList2"/>
    <dgm:cxn modelId="{0BE3DDB5-E094-EB48-A8B0-A6932C52A263}" type="presParOf" srcId="{6F3AD598-B4E6-2149-B364-0E2F1B78D82B}" destId="{6B423EBB-0AA5-F04E-A28C-FCFC3D0B9CAD}" srcOrd="7" destOrd="0" presId="urn:microsoft.com/office/officeart/2005/8/layout/vList2"/>
    <dgm:cxn modelId="{AA5721D3-15EA-1C41-A4B7-AA72291583A1}" type="presParOf" srcId="{6F3AD598-B4E6-2149-B364-0E2F1B78D82B}" destId="{D94FC5C3-2C66-BB46-AECD-B2FE8A897110}" srcOrd="8" destOrd="0" presId="urn:microsoft.com/office/officeart/2005/8/layout/vList2"/>
    <dgm:cxn modelId="{CBFCACF5-FACF-FD45-8D97-E10AFA341D19}" type="presParOf" srcId="{6F3AD598-B4E6-2149-B364-0E2F1B78D82B}" destId="{70D31F5F-5370-6F43-A887-A9EC9E61526F}" srcOrd="9" destOrd="0" presId="urn:microsoft.com/office/officeart/2005/8/layout/vList2"/>
    <dgm:cxn modelId="{219D95B5-5E7E-204E-B8EC-4FDFD365DBC9}" type="presParOf" srcId="{6F3AD598-B4E6-2149-B364-0E2F1B78D82B}" destId="{0E801860-83C8-FA4E-BA20-863100D02FDE}" srcOrd="10" destOrd="0" presId="urn:microsoft.com/office/officeart/2005/8/layout/vList2"/>
    <dgm:cxn modelId="{16499476-B78F-CF43-BE4C-1C90797BCD11}" type="presParOf" srcId="{6F3AD598-B4E6-2149-B364-0E2F1B78D82B}" destId="{8C4E465C-02E6-8744-B362-8712EDFA3E25}" srcOrd="11" destOrd="0" presId="urn:microsoft.com/office/officeart/2005/8/layout/vList2"/>
    <dgm:cxn modelId="{AC58FB35-1FD7-6548-B962-3CFBAF89490D}" type="presParOf" srcId="{6F3AD598-B4E6-2149-B364-0E2F1B78D82B}" destId="{DEBF5B95-6DEA-D14F-AFB0-A3BEE5E6005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8376C79-3DD2-4AB0-A8FD-EB1FB9AC59A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EBB14835-9081-4F38-917F-58954A49FEE7}">
      <dgm:prSet custT="1"/>
      <dgm:spPr/>
      <dgm:t>
        <a:bodyPr/>
        <a:lstStyle/>
        <a:p>
          <a:pPr>
            <a:defRPr cap="all"/>
          </a:pPr>
          <a:r>
            <a:rPr lang="da-DK" sz="1400" dirty="0"/>
            <a:t>Hurtig, understøttende behandling er vital</a:t>
          </a:r>
          <a:endParaRPr lang="en-US" sz="1400" dirty="0"/>
        </a:p>
      </dgm:t>
    </dgm:pt>
    <dgm:pt modelId="{5D5C11CB-5396-4CD8-81D7-AFE0C5BAAE2D}" type="parTrans" cxnId="{3AB6B8EE-89C9-4C5D-A464-61978A526F80}">
      <dgm:prSet/>
      <dgm:spPr/>
      <dgm:t>
        <a:bodyPr/>
        <a:lstStyle/>
        <a:p>
          <a:endParaRPr lang="en-US"/>
        </a:p>
      </dgm:t>
    </dgm:pt>
    <dgm:pt modelId="{246FB98A-80A1-4C68-8FF5-76BBCAB7233C}" type="sibTrans" cxnId="{3AB6B8EE-89C9-4C5D-A464-61978A526F80}">
      <dgm:prSet/>
      <dgm:spPr/>
      <dgm:t>
        <a:bodyPr/>
        <a:lstStyle/>
        <a:p>
          <a:endParaRPr lang="en-US"/>
        </a:p>
      </dgm:t>
    </dgm:pt>
    <dgm:pt modelId="{FF683CDA-7FBF-42E2-B44F-64CF8ABA24EF}">
      <dgm:prSet custT="1"/>
      <dgm:spPr/>
      <dgm:t>
        <a:bodyPr/>
        <a:lstStyle/>
        <a:p>
          <a:pPr>
            <a:defRPr cap="all"/>
          </a:pPr>
          <a:r>
            <a:rPr lang="da-DK" sz="1400" dirty="0"/>
            <a:t>Hurtig, årsagsudløsende behandling er vital</a:t>
          </a:r>
          <a:endParaRPr lang="en-US" sz="1400" dirty="0"/>
        </a:p>
      </dgm:t>
    </dgm:pt>
    <dgm:pt modelId="{9E2DB4D6-4AC8-46D0-BD31-3B3DBD45FEB2}" type="parTrans" cxnId="{117152BC-F178-4083-9F79-434540D38AE4}">
      <dgm:prSet/>
      <dgm:spPr/>
      <dgm:t>
        <a:bodyPr/>
        <a:lstStyle/>
        <a:p>
          <a:endParaRPr lang="en-US"/>
        </a:p>
      </dgm:t>
    </dgm:pt>
    <dgm:pt modelId="{0233D503-D1C7-4888-B9BF-81E7F5934D85}" type="sibTrans" cxnId="{117152BC-F178-4083-9F79-434540D38AE4}">
      <dgm:prSet/>
      <dgm:spPr/>
      <dgm:t>
        <a:bodyPr/>
        <a:lstStyle/>
        <a:p>
          <a:endParaRPr lang="en-US"/>
        </a:p>
      </dgm:t>
    </dgm:pt>
    <dgm:pt modelId="{326EEE4F-C245-45B7-A771-A3CDF875EBF3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da-DK" sz="1400" dirty="0"/>
            <a:t>Væskebolus skal have effekt</a:t>
          </a:r>
          <a:br>
            <a:rPr lang="da-DK" sz="1400" dirty="0"/>
          </a:br>
          <a:r>
            <a:rPr lang="da-DK" sz="1400" dirty="0"/>
            <a:t>-</a:t>
          </a:r>
          <a:br>
            <a:rPr lang="da-DK" sz="1400" dirty="0"/>
          </a:br>
          <a:r>
            <a:rPr lang="da-DK" sz="1400" dirty="0"/>
            <a:t>ellers hold patienterne tørre</a:t>
          </a:r>
          <a:endParaRPr lang="en-US" sz="1400" dirty="0"/>
        </a:p>
      </dgm:t>
    </dgm:pt>
    <dgm:pt modelId="{A9CFBF3B-AEAD-4700-A4CB-C6CFB6D8F462}" type="parTrans" cxnId="{BC337C47-8AD6-4AB9-B720-6092EFDF30B6}">
      <dgm:prSet/>
      <dgm:spPr/>
      <dgm:t>
        <a:bodyPr/>
        <a:lstStyle/>
        <a:p>
          <a:endParaRPr lang="en-US"/>
        </a:p>
      </dgm:t>
    </dgm:pt>
    <dgm:pt modelId="{92499CDB-141E-426E-8E10-560C593F963A}" type="sibTrans" cxnId="{BC337C47-8AD6-4AB9-B720-6092EFDF30B6}">
      <dgm:prSet/>
      <dgm:spPr/>
      <dgm:t>
        <a:bodyPr/>
        <a:lstStyle/>
        <a:p>
          <a:endParaRPr lang="en-US"/>
        </a:p>
      </dgm:t>
    </dgm:pt>
    <dgm:pt modelId="{2E151A10-46EA-40CB-A5A4-BBDAF8972D00}">
      <dgm:prSet custT="1"/>
      <dgm:spPr/>
      <dgm:t>
        <a:bodyPr/>
        <a:lstStyle/>
        <a:p>
          <a:pPr>
            <a:defRPr cap="all"/>
          </a:pPr>
          <a:r>
            <a:rPr lang="da-DK" sz="1400" dirty="0"/>
            <a:t>Ultralyd er værdifuld i diagnosticering og differentiering</a:t>
          </a:r>
          <a:endParaRPr lang="en-US" sz="1400" dirty="0"/>
        </a:p>
      </dgm:t>
    </dgm:pt>
    <dgm:pt modelId="{ED34F2C8-A331-4A95-9540-A2664FBC3E1B}" type="parTrans" cxnId="{F4615AFA-C9F1-4CF2-9EDE-9E6E1EDB26C8}">
      <dgm:prSet/>
      <dgm:spPr/>
      <dgm:t>
        <a:bodyPr/>
        <a:lstStyle/>
        <a:p>
          <a:endParaRPr lang="en-US"/>
        </a:p>
      </dgm:t>
    </dgm:pt>
    <dgm:pt modelId="{2DE035C7-281A-408E-AB5D-A2F6C9ABD5A8}" type="sibTrans" cxnId="{F4615AFA-C9F1-4CF2-9EDE-9E6E1EDB26C8}">
      <dgm:prSet/>
      <dgm:spPr/>
      <dgm:t>
        <a:bodyPr/>
        <a:lstStyle/>
        <a:p>
          <a:endParaRPr lang="en-US"/>
        </a:p>
      </dgm:t>
    </dgm:pt>
    <dgm:pt modelId="{ADA56174-CE9C-46E4-ACE3-A7F9142FB88E}">
      <dgm:prSet custT="1"/>
      <dgm:spPr/>
      <dgm:t>
        <a:bodyPr/>
        <a:lstStyle/>
        <a:p>
          <a:pPr>
            <a:defRPr cap="all"/>
          </a:pPr>
          <a:r>
            <a:rPr lang="da-DK" sz="1400" dirty="0"/>
            <a:t>Forståelse af sygdomsmekanisme på tværs af faggrupper optimerer behandlingen</a:t>
          </a:r>
          <a:endParaRPr lang="en-US" sz="1400" dirty="0"/>
        </a:p>
      </dgm:t>
    </dgm:pt>
    <dgm:pt modelId="{AC942A68-EB90-4A47-9DAB-DD4355B101F2}" type="parTrans" cxnId="{48581664-FC2B-4451-B8E9-E9DE75251125}">
      <dgm:prSet/>
      <dgm:spPr/>
      <dgm:t>
        <a:bodyPr/>
        <a:lstStyle/>
        <a:p>
          <a:endParaRPr lang="en-US"/>
        </a:p>
      </dgm:t>
    </dgm:pt>
    <dgm:pt modelId="{7C9BBB80-894D-40FE-975E-A4CB7B4B827F}" type="sibTrans" cxnId="{48581664-FC2B-4451-B8E9-E9DE75251125}">
      <dgm:prSet/>
      <dgm:spPr/>
      <dgm:t>
        <a:bodyPr/>
        <a:lstStyle/>
        <a:p>
          <a:endParaRPr lang="en-US"/>
        </a:p>
      </dgm:t>
    </dgm:pt>
    <dgm:pt modelId="{02966CF1-8ADC-4E45-9C1B-7B2208D96B71}" type="pres">
      <dgm:prSet presAssocID="{D8376C79-3DD2-4AB0-A8FD-EB1FB9AC59AB}" presName="root" presStyleCnt="0">
        <dgm:presLayoutVars>
          <dgm:dir/>
          <dgm:resizeHandles val="exact"/>
        </dgm:presLayoutVars>
      </dgm:prSet>
      <dgm:spPr/>
    </dgm:pt>
    <dgm:pt modelId="{FEB978DE-99C0-4436-A5B5-02F0781280EF}" type="pres">
      <dgm:prSet presAssocID="{EBB14835-9081-4F38-917F-58954A49FEE7}" presName="compNode" presStyleCnt="0"/>
      <dgm:spPr/>
    </dgm:pt>
    <dgm:pt modelId="{F80CAABC-D5EC-4C33-B9AB-368A3C395868}" type="pres">
      <dgm:prSet presAssocID="{EBB14835-9081-4F38-917F-58954A49FEE7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7A95487C-2DD0-4CA7-A224-8A0269F2CE77}" type="pres">
      <dgm:prSet presAssocID="{EBB14835-9081-4F38-917F-58954A49FEE7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ur"/>
        </a:ext>
      </dgm:extLst>
    </dgm:pt>
    <dgm:pt modelId="{81CEB188-597F-4D19-9A35-C2D24A95DBE6}" type="pres">
      <dgm:prSet presAssocID="{EBB14835-9081-4F38-917F-58954A49FEE7}" presName="spaceRect" presStyleCnt="0"/>
      <dgm:spPr/>
    </dgm:pt>
    <dgm:pt modelId="{E64E5333-DC73-4CAF-81A0-510582D5C66C}" type="pres">
      <dgm:prSet presAssocID="{EBB14835-9081-4F38-917F-58954A49FEE7}" presName="textRect" presStyleLbl="revTx" presStyleIdx="0" presStyleCnt="5" custScaleX="123624">
        <dgm:presLayoutVars>
          <dgm:chMax val="1"/>
          <dgm:chPref val="1"/>
        </dgm:presLayoutVars>
      </dgm:prSet>
      <dgm:spPr/>
    </dgm:pt>
    <dgm:pt modelId="{35CDBAE7-68E3-4525-A3FC-3383864763CD}" type="pres">
      <dgm:prSet presAssocID="{246FB98A-80A1-4C68-8FF5-76BBCAB7233C}" presName="sibTrans" presStyleCnt="0"/>
      <dgm:spPr/>
    </dgm:pt>
    <dgm:pt modelId="{F11FF051-E994-40CD-9664-E19A2A17B651}" type="pres">
      <dgm:prSet presAssocID="{FF683CDA-7FBF-42E2-B44F-64CF8ABA24EF}" presName="compNode" presStyleCnt="0"/>
      <dgm:spPr/>
    </dgm:pt>
    <dgm:pt modelId="{7CDFAF6C-9CA2-42D3-86A5-F54DA3C14824}" type="pres">
      <dgm:prSet presAssocID="{FF683CDA-7FBF-42E2-B44F-64CF8ABA24EF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9348DAAF-AEF0-46A2-92DF-18C41CA3D07C}" type="pres">
      <dgm:prSet presAssocID="{FF683CDA-7FBF-42E2-B44F-64CF8ABA24EF}" presName="iconRect" presStyleLbl="node1" presStyleIdx="1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</dgm:pt>
    <dgm:pt modelId="{6AE3EE2A-5D49-4332-8395-8D7E9B5E65ED}" type="pres">
      <dgm:prSet presAssocID="{FF683CDA-7FBF-42E2-B44F-64CF8ABA24EF}" presName="spaceRect" presStyleCnt="0"/>
      <dgm:spPr/>
    </dgm:pt>
    <dgm:pt modelId="{68721B99-8F11-4DF7-96DF-E7CEAFE5C8D6}" type="pres">
      <dgm:prSet presAssocID="{FF683CDA-7FBF-42E2-B44F-64CF8ABA24EF}" presName="textRect" presStyleLbl="revTx" presStyleIdx="1" presStyleCnt="5" custScaleX="122037">
        <dgm:presLayoutVars>
          <dgm:chMax val="1"/>
          <dgm:chPref val="1"/>
        </dgm:presLayoutVars>
      </dgm:prSet>
      <dgm:spPr/>
    </dgm:pt>
    <dgm:pt modelId="{5AFFE2B8-CC43-437D-B08F-3FBBA2F1FD2D}" type="pres">
      <dgm:prSet presAssocID="{0233D503-D1C7-4888-B9BF-81E7F5934D85}" presName="sibTrans" presStyleCnt="0"/>
      <dgm:spPr/>
    </dgm:pt>
    <dgm:pt modelId="{12AED06E-FF9A-42C5-B67A-0469591A0641}" type="pres">
      <dgm:prSet presAssocID="{326EEE4F-C245-45B7-A771-A3CDF875EBF3}" presName="compNode" presStyleCnt="0"/>
      <dgm:spPr/>
    </dgm:pt>
    <dgm:pt modelId="{7AB877F6-DE9D-4F76-A628-A9E6D513EDB7}" type="pres">
      <dgm:prSet presAssocID="{326EEE4F-C245-45B7-A771-A3CDF875EBF3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20AD6045-4EF7-4F71-BAED-BB57B07D1946}" type="pres">
      <dgm:prSet presAssocID="{326EEE4F-C245-45B7-A771-A3CDF875EBF3}" presName="iconRect" presStyleLbl="node1" presStyleIdx="2" presStyleCnt="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Vand med massiv udfyldning"/>
        </a:ext>
      </dgm:extLst>
    </dgm:pt>
    <dgm:pt modelId="{236DED4D-F739-4F06-9682-AE3B6BF0A67A}" type="pres">
      <dgm:prSet presAssocID="{326EEE4F-C245-45B7-A771-A3CDF875EBF3}" presName="spaceRect" presStyleCnt="0"/>
      <dgm:spPr/>
    </dgm:pt>
    <dgm:pt modelId="{68B4B2AA-6A54-47E5-BD72-3AFBE3FFA850}" type="pres">
      <dgm:prSet presAssocID="{326EEE4F-C245-45B7-A771-A3CDF875EBF3}" presName="textRect" presStyleLbl="revTx" presStyleIdx="2" presStyleCnt="5" custScaleX="112810">
        <dgm:presLayoutVars>
          <dgm:chMax val="1"/>
          <dgm:chPref val="1"/>
        </dgm:presLayoutVars>
      </dgm:prSet>
      <dgm:spPr/>
    </dgm:pt>
    <dgm:pt modelId="{0B7E966B-C13C-49E1-A795-801BEEF7E369}" type="pres">
      <dgm:prSet presAssocID="{92499CDB-141E-426E-8E10-560C593F963A}" presName="sibTrans" presStyleCnt="0"/>
      <dgm:spPr/>
    </dgm:pt>
    <dgm:pt modelId="{DE96C5E6-E6FD-4969-A06D-D8202EB0D509}" type="pres">
      <dgm:prSet presAssocID="{2E151A10-46EA-40CB-A5A4-BBDAF8972D00}" presName="compNode" presStyleCnt="0"/>
      <dgm:spPr/>
    </dgm:pt>
    <dgm:pt modelId="{90DDFA1F-FB47-4325-B6F9-BDDBA06C3436}" type="pres">
      <dgm:prSet presAssocID="{2E151A10-46EA-40CB-A5A4-BBDAF8972D00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51933B34-2893-47C0-8F09-E44A2D5D321F}" type="pres">
      <dgm:prSet presAssocID="{2E151A10-46EA-40CB-A5A4-BBDAF8972D00}" presName="iconRect" presStyleLbl="node1" presStyleIdx="3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etoskop"/>
        </a:ext>
      </dgm:extLst>
    </dgm:pt>
    <dgm:pt modelId="{28D508D2-E8F5-46E6-A467-B36BBB85BF86}" type="pres">
      <dgm:prSet presAssocID="{2E151A10-46EA-40CB-A5A4-BBDAF8972D00}" presName="spaceRect" presStyleCnt="0"/>
      <dgm:spPr/>
    </dgm:pt>
    <dgm:pt modelId="{BC535A41-5A1A-4261-AE68-7A78F11F6425}" type="pres">
      <dgm:prSet presAssocID="{2E151A10-46EA-40CB-A5A4-BBDAF8972D00}" presName="textRect" presStyleLbl="revTx" presStyleIdx="3" presStyleCnt="5" custScaleX="120858">
        <dgm:presLayoutVars>
          <dgm:chMax val="1"/>
          <dgm:chPref val="1"/>
        </dgm:presLayoutVars>
      </dgm:prSet>
      <dgm:spPr/>
    </dgm:pt>
    <dgm:pt modelId="{F2946379-A3BF-4FCE-AE8C-B980FB2E42A9}" type="pres">
      <dgm:prSet presAssocID="{2DE035C7-281A-408E-AB5D-A2F6C9ABD5A8}" presName="sibTrans" presStyleCnt="0"/>
      <dgm:spPr/>
    </dgm:pt>
    <dgm:pt modelId="{BFF7699B-D25C-4A96-A3C6-0912F3C2FD44}" type="pres">
      <dgm:prSet presAssocID="{ADA56174-CE9C-46E4-ACE3-A7F9142FB88E}" presName="compNode" presStyleCnt="0"/>
      <dgm:spPr/>
    </dgm:pt>
    <dgm:pt modelId="{86FFC420-4235-44F5-9BFF-D978F1D13044}" type="pres">
      <dgm:prSet presAssocID="{ADA56174-CE9C-46E4-ACE3-A7F9142FB88E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4F4B50D7-E5C6-451B-ABCA-2E00468076CE}" type="pres">
      <dgm:prSet presAssocID="{ADA56174-CE9C-46E4-ACE3-A7F9142FB88E}" presName="iconRect" presStyleLbl="node1" presStyleIdx="4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rain in head"/>
        </a:ext>
      </dgm:extLst>
    </dgm:pt>
    <dgm:pt modelId="{102FBEE7-ED86-4A40-B59C-D019130715A4}" type="pres">
      <dgm:prSet presAssocID="{ADA56174-CE9C-46E4-ACE3-A7F9142FB88E}" presName="spaceRect" presStyleCnt="0"/>
      <dgm:spPr/>
    </dgm:pt>
    <dgm:pt modelId="{D8E01EBC-35D0-481A-8A6E-80006D04CA61}" type="pres">
      <dgm:prSet presAssocID="{ADA56174-CE9C-46E4-ACE3-A7F9142FB88E}" presName="textRect" presStyleLbl="revTx" presStyleIdx="4" presStyleCnt="5" custScaleX="121118">
        <dgm:presLayoutVars>
          <dgm:chMax val="1"/>
          <dgm:chPref val="1"/>
        </dgm:presLayoutVars>
      </dgm:prSet>
      <dgm:spPr/>
    </dgm:pt>
  </dgm:ptLst>
  <dgm:cxnLst>
    <dgm:cxn modelId="{90AFAC2D-940B-462E-B29F-48BD9CB12DF2}" type="presOf" srcId="{326EEE4F-C245-45B7-A771-A3CDF875EBF3}" destId="{68B4B2AA-6A54-47E5-BD72-3AFBE3FFA850}" srcOrd="0" destOrd="0" presId="urn:microsoft.com/office/officeart/2018/5/layout/IconLeafLabelList"/>
    <dgm:cxn modelId="{034DF33E-BE1E-4B56-9823-EAF2E2DAA9FA}" type="presOf" srcId="{D8376C79-3DD2-4AB0-A8FD-EB1FB9AC59AB}" destId="{02966CF1-8ADC-4E45-9C1B-7B2208D96B71}" srcOrd="0" destOrd="0" presId="urn:microsoft.com/office/officeart/2018/5/layout/IconLeafLabelList"/>
    <dgm:cxn modelId="{BC337C47-8AD6-4AB9-B720-6092EFDF30B6}" srcId="{D8376C79-3DD2-4AB0-A8FD-EB1FB9AC59AB}" destId="{326EEE4F-C245-45B7-A771-A3CDF875EBF3}" srcOrd="2" destOrd="0" parTransId="{A9CFBF3B-AEAD-4700-A4CB-C6CFB6D8F462}" sibTransId="{92499CDB-141E-426E-8E10-560C593F963A}"/>
    <dgm:cxn modelId="{48778257-98BF-4A68-BFD8-047B983FC81E}" type="presOf" srcId="{ADA56174-CE9C-46E4-ACE3-A7F9142FB88E}" destId="{D8E01EBC-35D0-481A-8A6E-80006D04CA61}" srcOrd="0" destOrd="0" presId="urn:microsoft.com/office/officeart/2018/5/layout/IconLeafLabelList"/>
    <dgm:cxn modelId="{48581664-FC2B-4451-B8E9-E9DE75251125}" srcId="{D8376C79-3DD2-4AB0-A8FD-EB1FB9AC59AB}" destId="{ADA56174-CE9C-46E4-ACE3-A7F9142FB88E}" srcOrd="4" destOrd="0" parTransId="{AC942A68-EB90-4A47-9DAB-DD4355B101F2}" sibTransId="{7C9BBB80-894D-40FE-975E-A4CB7B4B827F}"/>
    <dgm:cxn modelId="{5BC5C675-B505-4E7C-9018-2E7F6D78E4A9}" type="presOf" srcId="{EBB14835-9081-4F38-917F-58954A49FEE7}" destId="{E64E5333-DC73-4CAF-81A0-510582D5C66C}" srcOrd="0" destOrd="0" presId="urn:microsoft.com/office/officeart/2018/5/layout/IconLeafLabelList"/>
    <dgm:cxn modelId="{514B8980-B30E-41D3-9870-A25B4591C0B0}" type="presOf" srcId="{FF683CDA-7FBF-42E2-B44F-64CF8ABA24EF}" destId="{68721B99-8F11-4DF7-96DF-E7CEAFE5C8D6}" srcOrd="0" destOrd="0" presId="urn:microsoft.com/office/officeart/2018/5/layout/IconLeafLabelList"/>
    <dgm:cxn modelId="{117152BC-F178-4083-9F79-434540D38AE4}" srcId="{D8376C79-3DD2-4AB0-A8FD-EB1FB9AC59AB}" destId="{FF683CDA-7FBF-42E2-B44F-64CF8ABA24EF}" srcOrd="1" destOrd="0" parTransId="{9E2DB4D6-4AC8-46D0-BD31-3B3DBD45FEB2}" sibTransId="{0233D503-D1C7-4888-B9BF-81E7F5934D85}"/>
    <dgm:cxn modelId="{B7EDAEC8-1AB1-478F-8BBA-803DF27D5AEB}" type="presOf" srcId="{2E151A10-46EA-40CB-A5A4-BBDAF8972D00}" destId="{BC535A41-5A1A-4261-AE68-7A78F11F6425}" srcOrd="0" destOrd="0" presId="urn:microsoft.com/office/officeart/2018/5/layout/IconLeafLabelList"/>
    <dgm:cxn modelId="{3AB6B8EE-89C9-4C5D-A464-61978A526F80}" srcId="{D8376C79-3DD2-4AB0-A8FD-EB1FB9AC59AB}" destId="{EBB14835-9081-4F38-917F-58954A49FEE7}" srcOrd="0" destOrd="0" parTransId="{5D5C11CB-5396-4CD8-81D7-AFE0C5BAAE2D}" sibTransId="{246FB98A-80A1-4C68-8FF5-76BBCAB7233C}"/>
    <dgm:cxn modelId="{F4615AFA-C9F1-4CF2-9EDE-9E6E1EDB26C8}" srcId="{D8376C79-3DD2-4AB0-A8FD-EB1FB9AC59AB}" destId="{2E151A10-46EA-40CB-A5A4-BBDAF8972D00}" srcOrd="3" destOrd="0" parTransId="{ED34F2C8-A331-4A95-9540-A2664FBC3E1B}" sibTransId="{2DE035C7-281A-408E-AB5D-A2F6C9ABD5A8}"/>
    <dgm:cxn modelId="{92E081F3-724D-41CA-903E-7B06701147D6}" type="presParOf" srcId="{02966CF1-8ADC-4E45-9C1B-7B2208D96B71}" destId="{FEB978DE-99C0-4436-A5B5-02F0781280EF}" srcOrd="0" destOrd="0" presId="urn:microsoft.com/office/officeart/2018/5/layout/IconLeafLabelList"/>
    <dgm:cxn modelId="{E189E14E-F8AE-4D76-8C04-4B34367E3AD1}" type="presParOf" srcId="{FEB978DE-99C0-4436-A5B5-02F0781280EF}" destId="{F80CAABC-D5EC-4C33-B9AB-368A3C395868}" srcOrd="0" destOrd="0" presId="urn:microsoft.com/office/officeart/2018/5/layout/IconLeafLabelList"/>
    <dgm:cxn modelId="{380C8030-EED9-4119-A989-E8440FE20CA6}" type="presParOf" srcId="{FEB978DE-99C0-4436-A5B5-02F0781280EF}" destId="{7A95487C-2DD0-4CA7-A224-8A0269F2CE77}" srcOrd="1" destOrd="0" presId="urn:microsoft.com/office/officeart/2018/5/layout/IconLeafLabelList"/>
    <dgm:cxn modelId="{49655FF9-0A14-4C84-822A-5506CA243E91}" type="presParOf" srcId="{FEB978DE-99C0-4436-A5B5-02F0781280EF}" destId="{81CEB188-597F-4D19-9A35-C2D24A95DBE6}" srcOrd="2" destOrd="0" presId="urn:microsoft.com/office/officeart/2018/5/layout/IconLeafLabelList"/>
    <dgm:cxn modelId="{B03F8675-4922-46EA-A065-551FA16C90C5}" type="presParOf" srcId="{FEB978DE-99C0-4436-A5B5-02F0781280EF}" destId="{E64E5333-DC73-4CAF-81A0-510582D5C66C}" srcOrd="3" destOrd="0" presId="urn:microsoft.com/office/officeart/2018/5/layout/IconLeafLabelList"/>
    <dgm:cxn modelId="{EFF2ADC5-D5C2-4FE2-BEA8-AE0B812A9B91}" type="presParOf" srcId="{02966CF1-8ADC-4E45-9C1B-7B2208D96B71}" destId="{35CDBAE7-68E3-4525-A3FC-3383864763CD}" srcOrd="1" destOrd="0" presId="urn:microsoft.com/office/officeart/2018/5/layout/IconLeafLabelList"/>
    <dgm:cxn modelId="{C53624D3-5BEE-4E6E-B4F7-05E7E6FB0D7B}" type="presParOf" srcId="{02966CF1-8ADC-4E45-9C1B-7B2208D96B71}" destId="{F11FF051-E994-40CD-9664-E19A2A17B651}" srcOrd="2" destOrd="0" presId="urn:microsoft.com/office/officeart/2018/5/layout/IconLeafLabelList"/>
    <dgm:cxn modelId="{EBEBF39C-FBAB-434D-B400-21DCA28A31F1}" type="presParOf" srcId="{F11FF051-E994-40CD-9664-E19A2A17B651}" destId="{7CDFAF6C-9CA2-42D3-86A5-F54DA3C14824}" srcOrd="0" destOrd="0" presId="urn:microsoft.com/office/officeart/2018/5/layout/IconLeafLabelList"/>
    <dgm:cxn modelId="{288702C2-728B-4311-AC61-1C30200F52E8}" type="presParOf" srcId="{F11FF051-E994-40CD-9664-E19A2A17B651}" destId="{9348DAAF-AEF0-46A2-92DF-18C41CA3D07C}" srcOrd="1" destOrd="0" presId="urn:microsoft.com/office/officeart/2018/5/layout/IconLeafLabelList"/>
    <dgm:cxn modelId="{68B858E7-B107-41F5-A105-C087E498B030}" type="presParOf" srcId="{F11FF051-E994-40CD-9664-E19A2A17B651}" destId="{6AE3EE2A-5D49-4332-8395-8D7E9B5E65ED}" srcOrd="2" destOrd="0" presId="urn:microsoft.com/office/officeart/2018/5/layout/IconLeafLabelList"/>
    <dgm:cxn modelId="{C596DABB-B796-4E41-AB2F-496A0E4E7B5F}" type="presParOf" srcId="{F11FF051-E994-40CD-9664-E19A2A17B651}" destId="{68721B99-8F11-4DF7-96DF-E7CEAFE5C8D6}" srcOrd="3" destOrd="0" presId="urn:microsoft.com/office/officeart/2018/5/layout/IconLeafLabelList"/>
    <dgm:cxn modelId="{C4D18247-3990-4F3B-8808-D4467AABE9AB}" type="presParOf" srcId="{02966CF1-8ADC-4E45-9C1B-7B2208D96B71}" destId="{5AFFE2B8-CC43-437D-B08F-3FBBA2F1FD2D}" srcOrd="3" destOrd="0" presId="urn:microsoft.com/office/officeart/2018/5/layout/IconLeafLabelList"/>
    <dgm:cxn modelId="{50A1BDDA-DB01-4F3B-AB6D-A8DB9DF23CB9}" type="presParOf" srcId="{02966CF1-8ADC-4E45-9C1B-7B2208D96B71}" destId="{12AED06E-FF9A-42C5-B67A-0469591A0641}" srcOrd="4" destOrd="0" presId="urn:microsoft.com/office/officeart/2018/5/layout/IconLeafLabelList"/>
    <dgm:cxn modelId="{003B8FD0-93B3-4368-AF8D-CEAE297796F1}" type="presParOf" srcId="{12AED06E-FF9A-42C5-B67A-0469591A0641}" destId="{7AB877F6-DE9D-4F76-A628-A9E6D513EDB7}" srcOrd="0" destOrd="0" presId="urn:microsoft.com/office/officeart/2018/5/layout/IconLeafLabelList"/>
    <dgm:cxn modelId="{77A8F5C3-57A1-4E2C-A9B1-DD389355B402}" type="presParOf" srcId="{12AED06E-FF9A-42C5-B67A-0469591A0641}" destId="{20AD6045-4EF7-4F71-BAED-BB57B07D1946}" srcOrd="1" destOrd="0" presId="urn:microsoft.com/office/officeart/2018/5/layout/IconLeafLabelList"/>
    <dgm:cxn modelId="{30D6CE02-CFBA-4DEC-B4A6-ACED4E5ED028}" type="presParOf" srcId="{12AED06E-FF9A-42C5-B67A-0469591A0641}" destId="{236DED4D-F739-4F06-9682-AE3B6BF0A67A}" srcOrd="2" destOrd="0" presId="urn:microsoft.com/office/officeart/2018/5/layout/IconLeafLabelList"/>
    <dgm:cxn modelId="{2A272C46-BD4A-4863-AB7D-58F9C10A70C0}" type="presParOf" srcId="{12AED06E-FF9A-42C5-B67A-0469591A0641}" destId="{68B4B2AA-6A54-47E5-BD72-3AFBE3FFA850}" srcOrd="3" destOrd="0" presId="urn:microsoft.com/office/officeart/2018/5/layout/IconLeafLabelList"/>
    <dgm:cxn modelId="{E5947620-4D87-48D4-A5A1-96974FFBB8E5}" type="presParOf" srcId="{02966CF1-8ADC-4E45-9C1B-7B2208D96B71}" destId="{0B7E966B-C13C-49E1-A795-801BEEF7E369}" srcOrd="5" destOrd="0" presId="urn:microsoft.com/office/officeart/2018/5/layout/IconLeafLabelList"/>
    <dgm:cxn modelId="{DD02F739-4310-4C18-B905-6659E4289A67}" type="presParOf" srcId="{02966CF1-8ADC-4E45-9C1B-7B2208D96B71}" destId="{DE96C5E6-E6FD-4969-A06D-D8202EB0D509}" srcOrd="6" destOrd="0" presId="urn:microsoft.com/office/officeart/2018/5/layout/IconLeafLabelList"/>
    <dgm:cxn modelId="{C9EBF3A7-F318-4551-8E66-5A564E7504C2}" type="presParOf" srcId="{DE96C5E6-E6FD-4969-A06D-D8202EB0D509}" destId="{90DDFA1F-FB47-4325-B6F9-BDDBA06C3436}" srcOrd="0" destOrd="0" presId="urn:microsoft.com/office/officeart/2018/5/layout/IconLeafLabelList"/>
    <dgm:cxn modelId="{4C24E79A-1733-483F-AD86-7F7DE4C9FE34}" type="presParOf" srcId="{DE96C5E6-E6FD-4969-A06D-D8202EB0D509}" destId="{51933B34-2893-47C0-8F09-E44A2D5D321F}" srcOrd="1" destOrd="0" presId="urn:microsoft.com/office/officeart/2018/5/layout/IconLeafLabelList"/>
    <dgm:cxn modelId="{C2B067EB-DFF3-476B-B4FE-E2013FD25F55}" type="presParOf" srcId="{DE96C5E6-E6FD-4969-A06D-D8202EB0D509}" destId="{28D508D2-E8F5-46E6-A467-B36BBB85BF86}" srcOrd="2" destOrd="0" presId="urn:microsoft.com/office/officeart/2018/5/layout/IconLeafLabelList"/>
    <dgm:cxn modelId="{8F775F4C-1C17-45D9-8752-68773147F631}" type="presParOf" srcId="{DE96C5E6-E6FD-4969-A06D-D8202EB0D509}" destId="{BC535A41-5A1A-4261-AE68-7A78F11F6425}" srcOrd="3" destOrd="0" presId="urn:microsoft.com/office/officeart/2018/5/layout/IconLeafLabelList"/>
    <dgm:cxn modelId="{39A5F496-5CF7-431C-94A4-F6388DADD155}" type="presParOf" srcId="{02966CF1-8ADC-4E45-9C1B-7B2208D96B71}" destId="{F2946379-A3BF-4FCE-AE8C-B980FB2E42A9}" srcOrd="7" destOrd="0" presId="urn:microsoft.com/office/officeart/2018/5/layout/IconLeafLabelList"/>
    <dgm:cxn modelId="{4310751C-CFB8-42AC-AD0D-DAA8DD379F32}" type="presParOf" srcId="{02966CF1-8ADC-4E45-9C1B-7B2208D96B71}" destId="{BFF7699B-D25C-4A96-A3C6-0912F3C2FD44}" srcOrd="8" destOrd="0" presId="urn:microsoft.com/office/officeart/2018/5/layout/IconLeafLabelList"/>
    <dgm:cxn modelId="{E58A8B7F-5B68-4FB1-ACA3-7F9BBA52EA41}" type="presParOf" srcId="{BFF7699B-D25C-4A96-A3C6-0912F3C2FD44}" destId="{86FFC420-4235-44F5-9BFF-D978F1D13044}" srcOrd="0" destOrd="0" presId="urn:microsoft.com/office/officeart/2018/5/layout/IconLeafLabelList"/>
    <dgm:cxn modelId="{87929DC5-772C-4C2A-9EAE-104B844D19A6}" type="presParOf" srcId="{BFF7699B-D25C-4A96-A3C6-0912F3C2FD44}" destId="{4F4B50D7-E5C6-451B-ABCA-2E00468076CE}" srcOrd="1" destOrd="0" presId="urn:microsoft.com/office/officeart/2018/5/layout/IconLeafLabelList"/>
    <dgm:cxn modelId="{79B418D9-F45D-4577-9CD4-E45D533EADE4}" type="presParOf" srcId="{BFF7699B-D25C-4A96-A3C6-0912F3C2FD44}" destId="{102FBEE7-ED86-4A40-B59C-D019130715A4}" srcOrd="2" destOrd="0" presId="urn:microsoft.com/office/officeart/2018/5/layout/IconLeafLabelList"/>
    <dgm:cxn modelId="{146DECF2-771A-4879-8594-2EF5602794E2}" type="presParOf" srcId="{BFF7699B-D25C-4A96-A3C6-0912F3C2FD44}" destId="{D8E01EBC-35D0-481A-8A6E-80006D04CA6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5C3CD5-5CE5-274B-ADE5-D71F041A3330}">
      <dsp:nvSpPr>
        <dsp:cNvPr id="0" name=""/>
        <dsp:cNvSpPr/>
      </dsp:nvSpPr>
      <dsp:spPr>
        <a:xfrm>
          <a:off x="10260835" y="2577849"/>
          <a:ext cx="2339637" cy="234001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7ACF9D-BAB6-3B4E-9C73-41ABE4AEE3F7}">
      <dsp:nvSpPr>
        <dsp:cNvPr id="0" name=""/>
        <dsp:cNvSpPr/>
      </dsp:nvSpPr>
      <dsp:spPr>
        <a:xfrm>
          <a:off x="10338034" y="2655864"/>
          <a:ext cx="2183993" cy="2183991"/>
        </a:xfrm>
        <a:prstGeom prst="ellipse">
          <a:avLst/>
        </a:prstGeom>
        <a:solidFill>
          <a:schemeClr val="accent2">
            <a:hueOff val="-161707"/>
            <a:satOff val="-9325"/>
            <a:lumOff val="95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 err="1"/>
            <a:t>Celledød</a:t>
          </a:r>
          <a:endParaRPr lang="en-US" sz="1700" kern="1200" dirty="0"/>
        </a:p>
      </dsp:txBody>
      <dsp:txXfrm>
        <a:off x="10650567" y="2967921"/>
        <a:ext cx="1560173" cy="1559876"/>
      </dsp:txXfrm>
    </dsp:sp>
    <dsp:sp modelId="{64634AD3-440D-DA4D-8AD9-D48F7DDC218C}">
      <dsp:nvSpPr>
        <dsp:cNvPr id="0" name=""/>
        <dsp:cNvSpPr/>
      </dsp:nvSpPr>
      <dsp:spPr>
        <a:xfrm rot="2700000">
          <a:off x="7841643" y="2577971"/>
          <a:ext cx="2339366" cy="2339366"/>
        </a:xfrm>
        <a:prstGeom prst="teardrop">
          <a:avLst>
            <a:gd name="adj" fmla="val 100000"/>
          </a:avLst>
        </a:prstGeom>
        <a:solidFill>
          <a:schemeClr val="accent2">
            <a:hueOff val="-323414"/>
            <a:satOff val="-18651"/>
            <a:lumOff val="191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9F8C12-50E8-CD4D-928D-D91BDD74F3C9}">
      <dsp:nvSpPr>
        <dsp:cNvPr id="0" name=""/>
        <dsp:cNvSpPr/>
      </dsp:nvSpPr>
      <dsp:spPr>
        <a:xfrm>
          <a:off x="7921198" y="2655864"/>
          <a:ext cx="2183993" cy="2183991"/>
        </a:xfrm>
        <a:prstGeom prst="ellips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Cellulær ødem </a:t>
          </a:r>
          <a:r>
            <a:rPr lang="da-DK" sz="1700" kern="1200" dirty="0">
              <a:sym typeface="Wingdings" panose="05000000000000000000" pitchFamily="2" charset="2"/>
            </a:rPr>
            <a:t></a:t>
          </a:r>
          <a:r>
            <a:rPr lang="da-DK" sz="1700" kern="1200" dirty="0"/>
            <a:t> </a:t>
          </a:r>
          <a:r>
            <a:rPr lang="da-DK" sz="1700" kern="1200" dirty="0" err="1"/>
            <a:t>lysosymale</a:t>
          </a:r>
          <a:r>
            <a:rPr lang="da-DK" sz="1700" kern="1200" dirty="0"/>
            <a:t> enzymer </a:t>
          </a:r>
          <a:endParaRPr lang="en-US" sz="1700" kern="1200" dirty="0"/>
        </a:p>
      </dsp:txBody>
      <dsp:txXfrm>
        <a:off x="8232485" y="2967921"/>
        <a:ext cx="1560173" cy="1559876"/>
      </dsp:txXfrm>
    </dsp:sp>
    <dsp:sp modelId="{0D36449E-C258-7B45-AD4B-5E8F31FC186A}">
      <dsp:nvSpPr>
        <dsp:cNvPr id="0" name=""/>
        <dsp:cNvSpPr/>
      </dsp:nvSpPr>
      <dsp:spPr>
        <a:xfrm rot="2700000">
          <a:off x="5424807" y="2577971"/>
          <a:ext cx="2339366" cy="2339366"/>
        </a:xfrm>
        <a:prstGeom prst="teardrop">
          <a:avLst>
            <a:gd name="adj" fmla="val 100000"/>
          </a:avLst>
        </a:prstGeom>
        <a:solidFill>
          <a:schemeClr val="accent2">
            <a:hueOff val="-646828"/>
            <a:satOff val="-37301"/>
            <a:lumOff val="38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50F9FD-AD1F-F04B-A476-92FABB5DDBC5}">
      <dsp:nvSpPr>
        <dsp:cNvPr id="0" name=""/>
        <dsp:cNvSpPr/>
      </dsp:nvSpPr>
      <dsp:spPr>
        <a:xfrm>
          <a:off x="5503116" y="2655864"/>
          <a:ext cx="2183993" cy="2183991"/>
        </a:xfrm>
        <a:prstGeom prst="ellipse">
          <a:avLst/>
        </a:prstGeom>
        <a:solidFill>
          <a:schemeClr val="accent2">
            <a:hueOff val="-808535"/>
            <a:satOff val="-46627"/>
            <a:lumOff val="47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Øget </a:t>
          </a:r>
          <a:r>
            <a:rPr lang="da-DK" sz="1700" kern="1200" dirty="0" err="1"/>
            <a:t>karpermabilitet</a:t>
          </a:r>
          <a:r>
            <a:rPr lang="da-DK" sz="1700" kern="1200" dirty="0"/>
            <a:t>, ødelagt Na-K-pumpe</a:t>
          </a:r>
          <a:endParaRPr lang="en-US" sz="1700" kern="1200" dirty="0"/>
        </a:p>
      </dsp:txBody>
      <dsp:txXfrm>
        <a:off x="5814404" y="2967921"/>
        <a:ext cx="1560173" cy="1559876"/>
      </dsp:txXfrm>
    </dsp:sp>
    <dsp:sp modelId="{254B224D-A38A-5E41-86DF-10B5A57A28FE}">
      <dsp:nvSpPr>
        <dsp:cNvPr id="0" name=""/>
        <dsp:cNvSpPr/>
      </dsp:nvSpPr>
      <dsp:spPr>
        <a:xfrm rot="2700000">
          <a:off x="3006725" y="2577971"/>
          <a:ext cx="2339366" cy="2339366"/>
        </a:xfrm>
        <a:prstGeom prst="teardrop">
          <a:avLst>
            <a:gd name="adj" fmla="val 10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BA8B4-B68F-B040-9A15-B2BE30DBAB8F}">
      <dsp:nvSpPr>
        <dsp:cNvPr id="0" name=""/>
        <dsp:cNvSpPr/>
      </dsp:nvSpPr>
      <dsp:spPr>
        <a:xfrm>
          <a:off x="3085035" y="2655864"/>
          <a:ext cx="2183993" cy="2183991"/>
        </a:xfrm>
        <a:prstGeom prst="ellipse">
          <a:avLst/>
        </a:prstGeom>
        <a:solidFill>
          <a:schemeClr val="accent2">
            <a:hueOff val="-1131949"/>
            <a:satOff val="-65277"/>
            <a:lumOff val="671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kern="1200" dirty="0"/>
            <a:t>Cellulær iltmangel og celledysfunktion</a:t>
          </a:r>
          <a:endParaRPr lang="en-US" sz="1700" kern="1200" dirty="0"/>
        </a:p>
      </dsp:txBody>
      <dsp:txXfrm>
        <a:off x="3397567" y="2967921"/>
        <a:ext cx="1560173" cy="1559876"/>
      </dsp:txXfrm>
    </dsp:sp>
    <dsp:sp modelId="{BD9D8FFF-7B16-2945-B2E9-CE8E1CF73286}">
      <dsp:nvSpPr>
        <dsp:cNvPr id="0" name=""/>
        <dsp:cNvSpPr/>
      </dsp:nvSpPr>
      <dsp:spPr>
        <a:xfrm rot="2700000">
          <a:off x="588644" y="2577971"/>
          <a:ext cx="2339366" cy="2339366"/>
        </a:xfrm>
        <a:prstGeom prst="teardrop">
          <a:avLst>
            <a:gd name="adj" fmla="val 100000"/>
          </a:avLst>
        </a:prstGeom>
        <a:solidFill>
          <a:schemeClr val="accent2">
            <a:hueOff val="-1293656"/>
            <a:satOff val="-74603"/>
            <a:lumOff val="766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0C7CB-1D92-0D47-880E-1BCF073097F4}">
      <dsp:nvSpPr>
        <dsp:cNvPr id="0" name=""/>
        <dsp:cNvSpPr/>
      </dsp:nvSpPr>
      <dsp:spPr>
        <a:xfrm>
          <a:off x="666953" y="2655864"/>
          <a:ext cx="2183993" cy="2183991"/>
        </a:xfrm>
        <a:prstGeom prst="ellips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Nedsat gennemblødning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=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600" kern="1200" dirty="0"/>
            <a:t>Nedsat </a:t>
          </a:r>
          <a:r>
            <a:rPr lang="da-DK" sz="1600" kern="1200" dirty="0" err="1"/>
            <a:t>ittilbud</a:t>
          </a:r>
          <a:endParaRPr lang="da-DK" sz="1600" kern="1200" dirty="0"/>
        </a:p>
      </dsp:txBody>
      <dsp:txXfrm>
        <a:off x="979486" y="2967921"/>
        <a:ext cx="1560173" cy="155987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3E8D36-8CBC-9940-A3C5-FE5B4EDEC3BD}">
      <dsp:nvSpPr>
        <dsp:cNvPr id="0" name=""/>
        <dsp:cNvSpPr/>
      </dsp:nvSpPr>
      <dsp:spPr>
        <a:xfrm>
          <a:off x="0" y="14416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A </a:t>
          </a:r>
          <a:r>
            <a:rPr lang="da-DK" sz="1700" kern="1200" dirty="0">
              <a:solidFill>
                <a:srgbClr val="4D3A00"/>
              </a:solidFill>
            </a:rPr>
            <a:t>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Adrenalin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0,5 mg IM (kan gentages efter 10 min.) / IV? / inhalation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177180"/>
        <a:ext cx="10026601" cy="610236"/>
      </dsp:txXfrm>
    </dsp:sp>
    <dsp:sp modelId="{5CA147B6-EBE0-5249-896E-B1E54D2B4A75}">
      <dsp:nvSpPr>
        <dsp:cNvPr id="0" name=""/>
        <dsp:cNvSpPr/>
      </dsp:nvSpPr>
      <dsp:spPr>
        <a:xfrm>
          <a:off x="0" y="86938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V</a:t>
          </a:r>
          <a:r>
            <a:rPr lang="da-DK" sz="1700" kern="1200" dirty="0">
              <a:solidFill>
                <a:srgbClr val="4D3A00"/>
              </a:solidFill>
            </a:rPr>
            <a:t> 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Væske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0,5L på 10 min.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1-2L 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902400"/>
        <a:ext cx="10026601" cy="610236"/>
      </dsp:txXfrm>
    </dsp:sp>
    <dsp:sp modelId="{E828FF85-07BF-6046-AC2B-7FCBD9DFD253}">
      <dsp:nvSpPr>
        <dsp:cNvPr id="0" name=""/>
        <dsp:cNvSpPr/>
      </dsp:nvSpPr>
      <dsp:spPr>
        <a:xfrm>
          <a:off x="0" y="159460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O </a:t>
          </a:r>
          <a:r>
            <a:rPr lang="da-DK" sz="1700" kern="1200" dirty="0">
              <a:solidFill>
                <a:srgbClr val="4D3A00"/>
              </a:solidFill>
            </a:rPr>
            <a:t>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Oxygen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10L/min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behov for B2-agonist???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1627620"/>
        <a:ext cx="10026601" cy="610236"/>
      </dsp:txXfrm>
    </dsp:sp>
    <dsp:sp modelId="{78551484-6DE2-B64B-89B8-256EFF85AA40}">
      <dsp:nvSpPr>
        <dsp:cNvPr id="0" name=""/>
        <dsp:cNvSpPr/>
      </dsp:nvSpPr>
      <dsp:spPr>
        <a:xfrm>
          <a:off x="0" y="2319829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K</a:t>
          </a:r>
          <a:r>
            <a:rPr lang="da-DK" sz="1700" kern="1200" dirty="0">
              <a:solidFill>
                <a:srgbClr val="4D3A00"/>
              </a:solidFill>
            </a:rPr>
            <a:t> 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Kortison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</a:t>
          </a:r>
          <a:r>
            <a:rPr lang="da-DK" sz="1700" kern="1200" dirty="0" err="1">
              <a:solidFill>
                <a:srgbClr val="4D3A00"/>
              </a:solidFill>
            </a:rPr>
            <a:t>Solu-Cortef</a:t>
          </a:r>
          <a:r>
            <a:rPr lang="da-DK" sz="1700" kern="1200" dirty="0">
              <a:solidFill>
                <a:srgbClr val="4D3A00"/>
              </a:solidFill>
            </a:rPr>
            <a:t> 200 mg IV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2352841"/>
        <a:ext cx="10026601" cy="610236"/>
      </dsp:txXfrm>
    </dsp:sp>
    <dsp:sp modelId="{D94FC5C3-2C66-BB46-AECD-B2FE8A897110}">
      <dsp:nvSpPr>
        <dsp:cNvPr id="0" name=""/>
        <dsp:cNvSpPr/>
      </dsp:nvSpPr>
      <dsp:spPr>
        <a:xfrm>
          <a:off x="0" y="304504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A</a:t>
          </a:r>
          <a:r>
            <a:rPr lang="da-DK" sz="1700" kern="1200" dirty="0">
              <a:solidFill>
                <a:srgbClr val="4D3A00"/>
              </a:solidFill>
            </a:rPr>
            <a:t> 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Antihistamin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</a:t>
          </a:r>
          <a:r>
            <a:rPr lang="da-DK" sz="1700" kern="1200" dirty="0" err="1">
              <a:solidFill>
                <a:srgbClr val="4D3A00"/>
              </a:solidFill>
            </a:rPr>
            <a:t>Tavegyl</a:t>
          </a:r>
          <a:r>
            <a:rPr lang="da-DK" sz="1700" kern="1200" dirty="0">
              <a:solidFill>
                <a:srgbClr val="4D3A00"/>
              </a:solidFill>
            </a:rPr>
            <a:t>/</a:t>
          </a:r>
          <a:r>
            <a:rPr lang="da-DK" sz="1700" kern="1200" dirty="0" err="1">
              <a:solidFill>
                <a:srgbClr val="4D3A00"/>
              </a:solidFill>
            </a:rPr>
            <a:t>Clemastin</a:t>
          </a:r>
          <a:r>
            <a:rPr lang="da-DK" sz="1700" kern="1200" dirty="0">
              <a:solidFill>
                <a:srgbClr val="4D3A00"/>
              </a:solidFill>
            </a:rPr>
            <a:t> 2 mg IV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3078060"/>
        <a:ext cx="10026601" cy="610236"/>
      </dsp:txXfrm>
    </dsp:sp>
    <dsp:sp modelId="{0E801860-83C8-FA4E-BA20-863100D02FDE}">
      <dsp:nvSpPr>
        <dsp:cNvPr id="0" name=""/>
        <dsp:cNvSpPr/>
      </dsp:nvSpPr>
      <dsp:spPr>
        <a:xfrm>
          <a:off x="0" y="377026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D</a:t>
          </a:r>
          <a:r>
            <a:rPr lang="da-DK" sz="1700" kern="1200" dirty="0">
              <a:solidFill>
                <a:srgbClr val="4D3A00"/>
              </a:solidFill>
            </a:rPr>
            <a:t> 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Diagnose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Differentialdiagnose? (</a:t>
          </a:r>
          <a:r>
            <a:rPr lang="da-DK" sz="1700" kern="1200" dirty="0" err="1">
              <a:solidFill>
                <a:srgbClr val="4D3A00"/>
              </a:solidFill>
            </a:rPr>
            <a:t>vasovagal</a:t>
          </a:r>
          <a:r>
            <a:rPr lang="da-DK" sz="1700" kern="1200" dirty="0">
              <a:solidFill>
                <a:srgbClr val="4D3A00"/>
              </a:solidFill>
            </a:rPr>
            <a:t> reaktion, angst, status </a:t>
          </a:r>
          <a:r>
            <a:rPr lang="da-DK" sz="1700" kern="1200" dirty="0" err="1">
              <a:solidFill>
                <a:srgbClr val="4D3A00"/>
              </a:solidFill>
            </a:rPr>
            <a:t>asthmaticus</a:t>
          </a:r>
          <a:r>
            <a:rPr lang="da-DK" sz="1700" kern="1200" dirty="0">
              <a:solidFill>
                <a:srgbClr val="4D3A00"/>
              </a:solidFill>
            </a:rPr>
            <a:t>)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Serum </a:t>
          </a:r>
          <a:r>
            <a:rPr lang="da-DK" sz="1700" kern="1200" dirty="0" err="1">
              <a:solidFill>
                <a:srgbClr val="4D3A00"/>
              </a:solidFill>
            </a:rPr>
            <a:t>tryptase</a:t>
          </a:r>
          <a:r>
            <a:rPr lang="da-DK" sz="1700" kern="1200" dirty="0">
              <a:solidFill>
                <a:srgbClr val="4D3A00"/>
              </a:solidFill>
            </a:rPr>
            <a:t> &lt;3 timer. 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3803280"/>
        <a:ext cx="10026601" cy="610236"/>
      </dsp:txXfrm>
    </dsp:sp>
    <dsp:sp modelId="{DEBF5B95-6DEA-D14F-AFB0-A3BEE5E60054}">
      <dsp:nvSpPr>
        <dsp:cNvPr id="0" name=""/>
        <dsp:cNvSpPr/>
      </dsp:nvSpPr>
      <dsp:spPr>
        <a:xfrm>
          <a:off x="0" y="4495488"/>
          <a:ext cx="10092625" cy="676260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700" b="1" kern="1200" dirty="0">
              <a:solidFill>
                <a:srgbClr val="4D3A00"/>
              </a:solidFill>
            </a:rPr>
            <a:t>O</a:t>
          </a:r>
          <a:r>
            <a:rPr lang="da-DK" sz="1700" kern="1200" dirty="0">
              <a:solidFill>
                <a:srgbClr val="4D3A00"/>
              </a:solidFill>
            </a:rPr>
            <a:t>   </a:t>
          </a:r>
          <a:r>
            <a:rPr lang="da-DK" sz="1700" kern="1200" dirty="0">
              <a:solidFill>
                <a:srgbClr val="4D3A00"/>
              </a:solidFill>
              <a:sym typeface="Wingdings" panose="05000000000000000000" pitchFamily="2" charset="2"/>
            </a:rPr>
            <a:t></a:t>
          </a:r>
          <a:r>
            <a:rPr lang="da-DK" sz="1700" kern="1200" dirty="0">
              <a:solidFill>
                <a:srgbClr val="4D3A00"/>
              </a:solidFill>
            </a:rPr>
            <a:t> 	</a:t>
          </a:r>
          <a:r>
            <a:rPr lang="da-DK" sz="1700" b="1" kern="1200" dirty="0">
              <a:solidFill>
                <a:srgbClr val="4D3A00"/>
              </a:solidFill>
            </a:rPr>
            <a:t>Observation</a:t>
          </a:r>
          <a:br>
            <a:rPr lang="da-DK" sz="1700" kern="1200" dirty="0">
              <a:solidFill>
                <a:srgbClr val="4D3A00"/>
              </a:solidFill>
            </a:rPr>
          </a:br>
          <a:r>
            <a:rPr lang="da-DK" sz="1700" kern="1200" dirty="0">
              <a:solidFill>
                <a:srgbClr val="4D3A00"/>
              </a:solidFill>
            </a:rPr>
            <a:t>	ABCDE – liggende indtil </a:t>
          </a:r>
          <a:r>
            <a:rPr lang="da-DK" sz="1700" kern="1200" dirty="0" err="1">
              <a:solidFill>
                <a:srgbClr val="4D3A00"/>
              </a:solidFill>
            </a:rPr>
            <a:t>stabliseret</a:t>
          </a:r>
          <a:r>
            <a:rPr lang="da-DK" sz="1700" kern="1200" dirty="0">
              <a:solidFill>
                <a:srgbClr val="4D3A00"/>
              </a:solidFill>
            </a:rPr>
            <a:t> </a:t>
          </a:r>
          <a:endParaRPr lang="en-US" sz="1700" kern="1200" dirty="0">
            <a:solidFill>
              <a:srgbClr val="4D3A00"/>
            </a:solidFill>
          </a:endParaRPr>
        </a:p>
      </dsp:txBody>
      <dsp:txXfrm>
        <a:off x="33012" y="4528500"/>
        <a:ext cx="10026601" cy="6102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0CAABC-D5EC-4C33-B9AB-368A3C395868}">
      <dsp:nvSpPr>
        <dsp:cNvPr id="0" name=""/>
        <dsp:cNvSpPr/>
      </dsp:nvSpPr>
      <dsp:spPr>
        <a:xfrm>
          <a:off x="504386" y="1280237"/>
          <a:ext cx="980050" cy="9800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5487C-2DD0-4CA7-A224-8A0269F2CE77}">
      <dsp:nvSpPr>
        <dsp:cNvPr id="0" name=""/>
        <dsp:cNvSpPr/>
      </dsp:nvSpPr>
      <dsp:spPr>
        <a:xfrm>
          <a:off x="713249" y="1489101"/>
          <a:ext cx="562324" cy="5623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4E5333-DC73-4CAF-81A0-510582D5C66C}">
      <dsp:nvSpPr>
        <dsp:cNvPr id="0" name=""/>
        <dsp:cNvSpPr/>
      </dsp:nvSpPr>
      <dsp:spPr>
        <a:xfrm>
          <a:off x="1315" y="2565550"/>
          <a:ext cx="1986193" cy="75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400" kern="1200" dirty="0"/>
            <a:t>Hurtig, understøttende behandling er vital</a:t>
          </a:r>
          <a:endParaRPr lang="en-US" sz="1400" kern="1200" dirty="0"/>
        </a:p>
      </dsp:txBody>
      <dsp:txXfrm>
        <a:off x="1315" y="2565550"/>
        <a:ext cx="1986193" cy="759254"/>
      </dsp:txXfrm>
    </dsp:sp>
    <dsp:sp modelId="{7CDFAF6C-9CA2-42D3-86A5-F54DA3C14824}">
      <dsp:nvSpPr>
        <dsp:cNvPr id="0" name=""/>
        <dsp:cNvSpPr/>
      </dsp:nvSpPr>
      <dsp:spPr>
        <a:xfrm>
          <a:off x="2758993" y="1280237"/>
          <a:ext cx="980050" cy="9800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48DAAF-AEF0-46A2-92DF-18C41CA3D07C}">
      <dsp:nvSpPr>
        <dsp:cNvPr id="0" name=""/>
        <dsp:cNvSpPr/>
      </dsp:nvSpPr>
      <dsp:spPr>
        <a:xfrm>
          <a:off x="2967856" y="1489101"/>
          <a:ext cx="562324" cy="562324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721B99-8F11-4DF7-96DF-E7CEAFE5C8D6}">
      <dsp:nvSpPr>
        <dsp:cNvPr id="0" name=""/>
        <dsp:cNvSpPr/>
      </dsp:nvSpPr>
      <dsp:spPr>
        <a:xfrm>
          <a:off x="2268670" y="2565550"/>
          <a:ext cx="1960696" cy="75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400" kern="1200" dirty="0"/>
            <a:t>Hurtig, årsagsudløsende behandling er vital</a:t>
          </a:r>
          <a:endParaRPr lang="en-US" sz="1400" kern="1200" dirty="0"/>
        </a:p>
      </dsp:txBody>
      <dsp:txXfrm>
        <a:off x="2268670" y="2565550"/>
        <a:ext cx="1960696" cy="759254"/>
      </dsp:txXfrm>
    </dsp:sp>
    <dsp:sp modelId="{7AB877F6-DE9D-4F76-A628-A9E6D513EDB7}">
      <dsp:nvSpPr>
        <dsp:cNvPr id="0" name=""/>
        <dsp:cNvSpPr/>
      </dsp:nvSpPr>
      <dsp:spPr>
        <a:xfrm>
          <a:off x="4926728" y="1280237"/>
          <a:ext cx="980050" cy="9800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D6045-4EF7-4F71-BAED-BB57B07D1946}">
      <dsp:nvSpPr>
        <dsp:cNvPr id="0" name=""/>
        <dsp:cNvSpPr/>
      </dsp:nvSpPr>
      <dsp:spPr>
        <a:xfrm>
          <a:off x="5135592" y="1489101"/>
          <a:ext cx="562324" cy="5623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B4B2AA-6A54-47E5-BD72-3AFBE3FFA850}">
      <dsp:nvSpPr>
        <dsp:cNvPr id="0" name=""/>
        <dsp:cNvSpPr/>
      </dsp:nvSpPr>
      <dsp:spPr>
        <a:xfrm>
          <a:off x="4510528" y="2565550"/>
          <a:ext cx="1812451" cy="75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400" kern="1200" dirty="0"/>
            <a:t>Væskebolus skal have effekt</a:t>
          </a:r>
          <a:br>
            <a:rPr lang="da-DK" sz="1400" kern="1200" dirty="0"/>
          </a:br>
          <a:r>
            <a:rPr lang="da-DK" sz="1400" kern="1200" dirty="0"/>
            <a:t>-</a:t>
          </a:r>
          <a:br>
            <a:rPr lang="da-DK" sz="1400" kern="1200" dirty="0"/>
          </a:br>
          <a:r>
            <a:rPr lang="da-DK" sz="1400" kern="1200" dirty="0"/>
            <a:t>ellers hold patienterne tørre</a:t>
          </a:r>
          <a:endParaRPr lang="en-US" sz="1400" kern="1200" dirty="0"/>
        </a:p>
      </dsp:txBody>
      <dsp:txXfrm>
        <a:off x="4510528" y="2565550"/>
        <a:ext cx="1812451" cy="759254"/>
      </dsp:txXfrm>
    </dsp:sp>
    <dsp:sp modelId="{90DDFA1F-FB47-4325-B6F9-BDDBA06C3436}">
      <dsp:nvSpPr>
        <dsp:cNvPr id="0" name=""/>
        <dsp:cNvSpPr/>
      </dsp:nvSpPr>
      <dsp:spPr>
        <a:xfrm>
          <a:off x="7084993" y="1280237"/>
          <a:ext cx="980050" cy="9800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33B34-2893-47C0-8F09-E44A2D5D321F}">
      <dsp:nvSpPr>
        <dsp:cNvPr id="0" name=""/>
        <dsp:cNvSpPr/>
      </dsp:nvSpPr>
      <dsp:spPr>
        <a:xfrm>
          <a:off x="7293856" y="1489101"/>
          <a:ext cx="562324" cy="56232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535A41-5A1A-4261-AE68-7A78F11F6425}">
      <dsp:nvSpPr>
        <dsp:cNvPr id="0" name=""/>
        <dsp:cNvSpPr/>
      </dsp:nvSpPr>
      <dsp:spPr>
        <a:xfrm>
          <a:off x="6604142" y="2565550"/>
          <a:ext cx="1941753" cy="75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400" kern="1200" dirty="0"/>
            <a:t>Ultralyd er værdifuld i diagnosticering og differentiering</a:t>
          </a:r>
          <a:endParaRPr lang="en-US" sz="1400" kern="1200" dirty="0"/>
        </a:p>
      </dsp:txBody>
      <dsp:txXfrm>
        <a:off x="6604142" y="2565550"/>
        <a:ext cx="1941753" cy="759254"/>
      </dsp:txXfrm>
    </dsp:sp>
    <dsp:sp modelId="{86FFC420-4235-44F5-9BFF-D978F1D13044}">
      <dsp:nvSpPr>
        <dsp:cNvPr id="0" name=""/>
        <dsp:cNvSpPr/>
      </dsp:nvSpPr>
      <dsp:spPr>
        <a:xfrm>
          <a:off x="9309998" y="1280237"/>
          <a:ext cx="980050" cy="980050"/>
        </a:xfrm>
        <a:prstGeom prst="round2DiagRect">
          <a:avLst>
            <a:gd name="adj1" fmla="val 29727"/>
            <a:gd name="adj2" fmla="val 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4B50D7-E5C6-451B-ABCA-2E00468076CE}">
      <dsp:nvSpPr>
        <dsp:cNvPr id="0" name=""/>
        <dsp:cNvSpPr/>
      </dsp:nvSpPr>
      <dsp:spPr>
        <a:xfrm>
          <a:off x="9518861" y="1489101"/>
          <a:ext cx="562324" cy="56232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01EBC-35D0-481A-8A6E-80006D04CA61}">
      <dsp:nvSpPr>
        <dsp:cNvPr id="0" name=""/>
        <dsp:cNvSpPr/>
      </dsp:nvSpPr>
      <dsp:spPr>
        <a:xfrm>
          <a:off x="8827057" y="2565550"/>
          <a:ext cx="1945930" cy="759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da-DK" sz="1400" kern="1200" dirty="0"/>
            <a:t>Forståelse af sygdomsmekanisme på tværs af faggrupper optimerer behandlingen</a:t>
          </a:r>
          <a:endParaRPr lang="en-US" sz="1400" kern="1200" dirty="0"/>
        </a:p>
      </dsp:txBody>
      <dsp:txXfrm>
        <a:off x="8827057" y="2565550"/>
        <a:ext cx="1945930" cy="759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node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fgAcc0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BE6A7-FF9D-8C4D-B761-E56DE59DEAD8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2C10E-1E2F-DB4E-ADD0-98F4F7E765E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8104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9174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 har en masse værdier vi måler:  Monitor, </a:t>
            </a:r>
            <a:r>
              <a:rPr lang="da-DK" dirty="0" err="1"/>
              <a:t>A-gas</a:t>
            </a:r>
            <a:r>
              <a:rPr lang="da-DK" dirty="0"/>
              <a:t> og oftest også urinproduktion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6029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540000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93435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86307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38868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Septisk pt. kan faktisk fint have en flot SAT og BT kan være bevaret i den tidlige fase i flere af typerne. Men man kan nemt stå med en </a:t>
            </a:r>
            <a:r>
              <a:rPr lang="da-DK" dirty="0" err="1"/>
              <a:t>shockeret</a:t>
            </a:r>
            <a:r>
              <a:rPr lang="da-DK" dirty="0"/>
              <a:t> patient der på de her parametre er helt identisk til en anden type </a:t>
            </a:r>
            <a:r>
              <a:rPr lang="da-DK" dirty="0" err="1"/>
              <a:t>shockeret</a:t>
            </a:r>
            <a:r>
              <a:rPr lang="da-DK" dirty="0"/>
              <a:t> pt.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Fokus på hurtigdiagnostik, primært UL der hives frem som ekstra værktøj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Forstår vi hvad der sker ud fra fysiologi, </a:t>
            </a:r>
            <a:r>
              <a:rPr lang="da-DK" dirty="0" err="1"/>
              <a:t>patofysiologi</a:t>
            </a:r>
            <a:r>
              <a:rPr lang="da-DK" dirty="0"/>
              <a:t> og patogenese, ved vi nemmere hvad vi skal se efter.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85612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er det så der sker? CO falder. Hvis man sætter en UL-probe på og måler det venstre ventrikel funktionen ved LVOT VTI (</a:t>
            </a:r>
            <a:r>
              <a:rPr lang="da-DK" b="0" i="0" u="none" strike="noStrike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Left</a:t>
            </a:r>
            <a:r>
              <a:rPr lang="da-DK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b="0" i="0" u="none" strike="noStrike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ventricular</a:t>
            </a:r>
            <a:r>
              <a:rPr lang="da-DK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b="0" i="0" u="none" strike="noStrike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outflow</a:t>
            </a:r>
            <a:r>
              <a:rPr lang="da-DK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b="0" i="0" u="none" strike="noStrike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tract</a:t>
            </a:r>
            <a:r>
              <a:rPr lang="da-DK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da-DK" b="0" i="0" u="none" strike="noStrike" dirty="0" err="1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velocity</a:t>
            </a:r>
            <a:r>
              <a:rPr lang="da-DK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 time integral) </a:t>
            </a:r>
            <a:r>
              <a:rPr lang="da-DK" dirty="0"/>
              <a:t>får man et estimat for hvor langt den gennemsnitlige </a:t>
            </a:r>
            <a:r>
              <a:rPr lang="da-DK" dirty="0" err="1"/>
              <a:t>erythrocyt</a:t>
            </a:r>
            <a:r>
              <a:rPr lang="da-DK" dirty="0"/>
              <a:t> bevæger sig ud i aorta. Normal vil måske være omkring 20 cm, ved </a:t>
            </a:r>
            <a:r>
              <a:rPr lang="da-DK" dirty="0" err="1"/>
              <a:t>kardiogent</a:t>
            </a:r>
            <a:r>
              <a:rPr lang="da-DK" dirty="0"/>
              <a:t> </a:t>
            </a:r>
            <a:r>
              <a:rPr lang="da-DK" dirty="0" err="1"/>
              <a:t>shock</a:t>
            </a:r>
            <a:r>
              <a:rPr lang="da-DK" dirty="0"/>
              <a:t> nærmere det halve.</a:t>
            </a:r>
          </a:p>
          <a:p>
            <a:endParaRPr lang="da-DK" dirty="0"/>
          </a:p>
          <a:p>
            <a:r>
              <a:rPr lang="da-DK" dirty="0"/>
              <a:t>Når ens iltbærende elementer i blodet ikke når særligt langt, bliver hjernen og andre organer </a:t>
            </a:r>
            <a:r>
              <a:rPr lang="da-DK" dirty="0" err="1"/>
              <a:t>hypoperfunderet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19283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64866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1635724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5962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077486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Årsagerne er mere følbare på en eller anden måde her, synes jeg.</a:t>
            </a:r>
          </a:p>
          <a:p>
            <a:r>
              <a:rPr lang="da-DK" dirty="0"/>
              <a:t>Det er mere entydigt det svar man kan få til hvorfor </a:t>
            </a:r>
            <a:r>
              <a:rPr lang="da-DK" dirty="0" err="1"/>
              <a:t>shocket</a:t>
            </a:r>
            <a:r>
              <a:rPr lang="da-DK" dirty="0"/>
              <a:t> er opstået. </a:t>
            </a:r>
            <a:r>
              <a:rPr lang="da-DK" dirty="0" err="1"/>
              <a:t>Lungeemboli</a:t>
            </a:r>
            <a:r>
              <a:rPr lang="da-DK" dirty="0"/>
              <a:t>, som er den hyppigste årsag, ved vi efter en CT. Tamponade det samme eller ved ultralyd. Tryk-PTX efter røntgen eller rent klinisk måske.</a:t>
            </a:r>
          </a:p>
          <a:p>
            <a:endParaRPr lang="da-DK" dirty="0"/>
          </a:p>
          <a:p>
            <a:r>
              <a:rPr lang="da-DK" dirty="0"/>
              <a:t>Noget det blokerer blodtilløbet til hjertet indefra eller noget der trykker udefra, der begrænser hjertets bevægefrihed.</a:t>
            </a:r>
          </a:p>
          <a:p>
            <a:endParaRPr lang="da-DK" dirty="0"/>
          </a:p>
          <a:p>
            <a:r>
              <a:rPr lang="da-DK" dirty="0"/>
              <a:t>Nettoproduktet er meget det samme som </a:t>
            </a:r>
            <a:r>
              <a:rPr lang="da-DK" dirty="0" err="1"/>
              <a:t>kardiogent</a:t>
            </a:r>
            <a:r>
              <a:rPr lang="da-DK" dirty="0"/>
              <a:t>, men reversibiliteten er en helt anden. Ikke brændt halvdelen af den ene væg i hjertet af, hjertet fungerer fint.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79511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0229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506006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Kompleks systemisk frigørelse af en masse proinflammatoriske mediatorer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aktiverer leukocytter og </a:t>
            </a:r>
            <a:r>
              <a:rPr lang="da-DK" dirty="0" err="1"/>
              <a:t>endothelceller</a:t>
            </a:r>
            <a:r>
              <a:rPr lang="da-DK" dirty="0"/>
              <a:t> i karrene. Særligt TNF-alfa og IL-1.</a:t>
            </a:r>
          </a:p>
          <a:p>
            <a:endParaRPr lang="da-DK" dirty="0"/>
          </a:p>
          <a:p>
            <a:r>
              <a:rPr lang="da-DK" dirty="0"/>
              <a:t>Eklatant vasodilatation og kapillærlækage. Det fører til en ekstravasal </a:t>
            </a:r>
            <a:r>
              <a:rPr lang="da-DK" dirty="0" err="1"/>
              <a:t>replacering</a:t>
            </a:r>
            <a:r>
              <a:rPr lang="da-DK" dirty="0"/>
              <a:t> af væsken, </a:t>
            </a:r>
            <a:r>
              <a:rPr lang="da-DK" dirty="0" err="1"/>
              <a:t>pooles</a:t>
            </a:r>
            <a:r>
              <a:rPr lang="da-DK" dirty="0"/>
              <a:t> i ekstremiteterne, bliver varm og der ses en </a:t>
            </a:r>
            <a:r>
              <a:rPr lang="da-DK" dirty="0" err="1"/>
              <a:t>flushing</a:t>
            </a:r>
            <a:r>
              <a:rPr lang="da-DK" dirty="0"/>
              <a:t> af huden.</a:t>
            </a:r>
          </a:p>
          <a:p>
            <a:endParaRPr lang="da-DK" dirty="0"/>
          </a:p>
          <a:p>
            <a:r>
              <a:rPr lang="da-DK" dirty="0"/>
              <a:t>Samtidig: gennem de </a:t>
            </a:r>
            <a:r>
              <a:rPr lang="da-DK" dirty="0" err="1"/>
              <a:t>imflammatoriske</a:t>
            </a:r>
            <a:r>
              <a:rPr lang="da-DK" dirty="0"/>
              <a:t> mediatorer og cytokiner også aktivering af koagulationssystemet </a:t>
            </a:r>
            <a:r>
              <a:rPr lang="da-DK" dirty="0">
                <a:sym typeface="Wingdings" pitchFamily="2" charset="2"/>
              </a:rPr>
              <a:t> DIC</a:t>
            </a:r>
          </a:p>
          <a:p>
            <a:r>
              <a:rPr lang="da-DK" dirty="0"/>
              <a:t>Så forbruges koagulationsfaktorer og </a:t>
            </a:r>
            <a:r>
              <a:rPr lang="da-DK" dirty="0" err="1"/>
              <a:t>trombocytter</a:t>
            </a:r>
            <a:r>
              <a:rPr lang="da-DK" dirty="0"/>
              <a:t>, og når man så skal bruge dem, så har man allerede forbrugt dem og så begynder man at bløde</a:t>
            </a: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Inflammationen fra mediatorer og cytokinerne kan gøre lungerne så inflammerede at det leder til ARDS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64310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56462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OBS natriumfolderen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53356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Vanvittig simpel, enormt pædagogisk. Kun 5 sider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948062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263721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5565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Er de bleg og kolde, måske klamme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EKKO ASAP.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2913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En </a:t>
            </a:r>
            <a:r>
              <a:rPr lang="da-DK" b="1" dirty="0"/>
              <a:t>livstruende tilstand</a:t>
            </a:r>
            <a:r>
              <a:rPr lang="da-DK" dirty="0"/>
              <a:t>, der manifesterer sig ved en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kritisk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nedsat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gennemblødning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af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vævet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på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baggrund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af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cirkulatorisk</a:t>
            </a:r>
            <a:r>
              <a:rPr lang="en-US" sz="1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svigt</a:t>
            </a:r>
            <a:r>
              <a:rPr lang="en-US" sz="1200" b="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  <a:p>
            <a:endParaRPr lang="en-US" sz="1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Opgaven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med at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differentiere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hvilken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shockform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der er tale om,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faktisk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være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en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ret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svær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opgave</a:t>
            </a:r>
            <a:r>
              <a:rPr lang="en-US" sz="1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91986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Infarkt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asynkron/ineffektiv sammentrækning </a:t>
            </a:r>
            <a:r>
              <a:rPr lang="da-DK" dirty="0">
                <a:sym typeface="Wingdings" pitchFamily="2" charset="2"/>
              </a:rPr>
              <a:t> nedsat </a:t>
            </a:r>
            <a:r>
              <a:rPr lang="da-DK" dirty="0"/>
              <a:t>slagvolumen.</a:t>
            </a:r>
          </a:p>
          <a:p>
            <a:r>
              <a:rPr lang="da-DK" dirty="0"/>
              <a:t>Hjertefrekvensen øges, men ikke nok. Og så falder CO.</a:t>
            </a:r>
          </a:p>
          <a:p>
            <a:endParaRPr lang="da-DK" dirty="0"/>
          </a:p>
          <a:p>
            <a:r>
              <a:rPr lang="da-DK" dirty="0">
                <a:sym typeface="Wingdings" pitchFamily="2" charset="2"/>
              </a:rPr>
              <a:t> </a:t>
            </a:r>
            <a:r>
              <a:rPr lang="da-DK" dirty="0"/>
              <a:t>stimulerer </a:t>
            </a:r>
            <a:r>
              <a:rPr lang="da-DK" dirty="0" err="1"/>
              <a:t>baroreceptorer</a:t>
            </a:r>
            <a:r>
              <a:rPr lang="da-DK" dirty="0"/>
              <a:t>, der fortæller CNS at BT er lavt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forsøger at stimulere hjertet til at øge HF og </a:t>
            </a:r>
            <a:r>
              <a:rPr lang="da-DK" dirty="0" err="1"/>
              <a:t>kontraktiliteten</a:t>
            </a:r>
            <a:r>
              <a:rPr lang="da-DK" dirty="0"/>
              <a:t> af hjertet. Men: </a:t>
            </a:r>
            <a:r>
              <a:rPr lang="da-DK" dirty="0" err="1"/>
              <a:t>malfunction</a:t>
            </a:r>
            <a:r>
              <a:rPr lang="da-DK" dirty="0"/>
              <a:t> i hjertet, af den ene eller anden grund, kan CO ikke øges – enten noget galt med selve pumpen, noget trykker udefra, volumen er lav eller noget helt fjerde.</a:t>
            </a:r>
          </a:p>
          <a:p>
            <a:endParaRPr lang="da-DK" dirty="0"/>
          </a:p>
          <a:p>
            <a:r>
              <a:rPr lang="da-DK" dirty="0"/>
              <a:t>Så: stimulering af blodkar, kontraheres ++ for at øges systemisk vaskulære modstand</a:t>
            </a:r>
          </a:p>
          <a:p>
            <a:endParaRPr lang="da-DK" dirty="0"/>
          </a:p>
          <a:p>
            <a:r>
              <a:rPr lang="da-DK" dirty="0">
                <a:sym typeface="Wingdings" pitchFamily="2" charset="2"/>
              </a:rPr>
              <a:t> </a:t>
            </a:r>
            <a:r>
              <a:rPr lang="da-DK" dirty="0"/>
              <a:t>de små kar til huden og ekstremiteter klapper sammen og huden bliver kold, bleg, klam.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71488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err="1"/>
              <a:t>Donbutamin</a:t>
            </a:r>
            <a:r>
              <a:rPr lang="da-DK" dirty="0"/>
              <a:t> bør være førstevalget, </a:t>
            </a:r>
            <a:r>
              <a:rPr lang="da-DK" dirty="0" err="1"/>
              <a:t>Simdax</a:t>
            </a:r>
            <a:r>
              <a:rPr lang="da-DK" dirty="0"/>
              <a:t> nok </a:t>
            </a:r>
            <a:r>
              <a:rPr lang="da-DK" dirty="0" err="1"/>
              <a:t>sidstevalget</a:t>
            </a:r>
            <a:r>
              <a:rPr lang="da-DK" dirty="0"/>
              <a:t>, ud fra sammen tese.</a:t>
            </a:r>
          </a:p>
          <a:p>
            <a:endParaRPr lang="da-DK" dirty="0"/>
          </a:p>
          <a:p>
            <a:r>
              <a:rPr lang="da-DK" dirty="0"/>
              <a:t>Tidlig </a:t>
            </a:r>
            <a:r>
              <a:rPr lang="da-DK" dirty="0" err="1"/>
              <a:t>intubation</a:t>
            </a:r>
            <a:r>
              <a:rPr lang="da-DK" dirty="0"/>
              <a:t>: overgå til kontrolleret ventilation, herved reducerer vi kroppens behov for minutvolumen, kan være op til 30%. Vi kan også reducere vores </a:t>
            </a:r>
            <a:r>
              <a:rPr lang="da-DK" dirty="0" err="1"/>
              <a:t>pre</a:t>
            </a:r>
            <a:r>
              <a:rPr lang="da-DK" dirty="0"/>
              <a:t>- og </a:t>
            </a:r>
            <a:r>
              <a:rPr lang="da-DK" dirty="0" err="1"/>
              <a:t>afterload</a:t>
            </a:r>
            <a:r>
              <a:rPr lang="da-DK" dirty="0"/>
              <a:t> med vores PEEP.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733531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Obstruktion ved </a:t>
            </a:r>
            <a:r>
              <a:rPr lang="da-DK" dirty="0" err="1"/>
              <a:t>lungeemboli</a:t>
            </a:r>
            <a:r>
              <a:rPr lang="da-DK" dirty="0"/>
              <a:t> tager længere tid at fikse og der skal man tænke understøttende behandling.</a:t>
            </a:r>
          </a:p>
          <a:p>
            <a:r>
              <a:rPr lang="da-DK" b="0" i="0" u="none" strike="noStrike" dirty="0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infusion </a:t>
            </a:r>
            <a:r>
              <a:rPr lang="da-DK" b="0" i="0" u="none" strike="noStrike" dirty="0" err="1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alteplase</a:t>
            </a:r>
            <a:r>
              <a:rPr lang="da-DK" b="0" i="0" u="none" strike="noStrike" dirty="0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 100 mg </a:t>
            </a:r>
            <a:r>
              <a:rPr lang="da-DK" b="0" i="0" u="none" strike="noStrike" dirty="0" err="1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i.v</a:t>
            </a:r>
            <a:r>
              <a:rPr lang="da-DK" b="0" i="0" u="none" strike="noStrike" dirty="0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. i løbet af 2 timer + 10.000 IE </a:t>
            </a:r>
            <a:r>
              <a:rPr lang="da-DK" b="0" i="0" u="none" strike="noStrike" dirty="0" err="1">
                <a:solidFill>
                  <a:srgbClr val="010101"/>
                </a:solidFill>
                <a:effectLst/>
                <a:latin typeface="Lato" panose="020F0502020204030204" pitchFamily="34" charset="0"/>
              </a:rPr>
              <a:t>heparin</a:t>
            </a:r>
            <a:endParaRPr lang="da-DK" b="0" i="0" u="none" strike="noStrike" dirty="0">
              <a:solidFill>
                <a:srgbClr val="010101"/>
              </a:solidFill>
              <a:effectLst/>
              <a:latin typeface="Lato" panose="020F0502020204030204" pitchFamily="34" charset="0"/>
            </a:endParaRPr>
          </a:p>
          <a:p>
            <a:endParaRPr lang="da-DK" b="0" i="0" u="none" strike="noStrike" dirty="0">
              <a:solidFill>
                <a:srgbClr val="010101"/>
              </a:solidFill>
              <a:effectLst/>
              <a:latin typeface="Lato" panose="020F0502020204030204" pitchFamily="34" charset="0"/>
            </a:endParaRPr>
          </a:p>
          <a:p>
            <a:r>
              <a:rPr lang="da-DK" dirty="0"/>
              <a:t>Progredierer obstruktivt </a:t>
            </a:r>
            <a:r>
              <a:rPr lang="da-DK" dirty="0" err="1"/>
              <a:t>shock</a:t>
            </a:r>
            <a:r>
              <a:rPr lang="da-DK" dirty="0"/>
              <a:t> udløst af en </a:t>
            </a:r>
            <a:r>
              <a:rPr lang="da-DK" dirty="0" err="1"/>
              <a:t>lungeemboli</a:t>
            </a:r>
            <a:r>
              <a:rPr lang="da-DK" dirty="0"/>
              <a:t> til hjertestop, er det også en heftig omgang, for så pågår HLR i 60-90 minutter efter man har givet </a:t>
            </a:r>
            <a:r>
              <a:rPr lang="da-DK" dirty="0" err="1"/>
              <a:t>fibrinolyse</a:t>
            </a:r>
            <a:r>
              <a:rPr lang="da-DK" dirty="0"/>
              <a:t>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99639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Skal de have albumin? Nok ikke. For de får stadig behov for </a:t>
            </a:r>
            <a:r>
              <a:rPr lang="da-DK" dirty="0" err="1"/>
              <a:t>vasopressor</a:t>
            </a:r>
            <a:r>
              <a:rPr lang="da-DK" dirty="0"/>
              <a:t>. Der er lavet en del rigtig gode væske studier i </a:t>
            </a:r>
            <a:r>
              <a:rPr lang="da-DK" dirty="0" err="1"/>
              <a:t>Scandinavien</a:t>
            </a:r>
            <a:r>
              <a:rPr lang="da-DK" dirty="0"/>
              <a:t> og der er ikke vist bedre effekt med albumin. Det er til gengæld et protein udvundet fra blod og det er enormt </a:t>
            </a:r>
            <a:r>
              <a:rPr lang="da-DK" dirty="0" err="1"/>
              <a:t>omkosteligt</a:t>
            </a:r>
            <a:r>
              <a:rPr lang="da-DK" dirty="0"/>
              <a:t>…</a:t>
            </a:r>
          </a:p>
          <a:p>
            <a:endParaRPr lang="da-DK" dirty="0"/>
          </a:p>
          <a:p>
            <a:r>
              <a:rPr lang="da-DK" dirty="0"/>
              <a:t>Vær på forkant:</a:t>
            </a:r>
          </a:p>
          <a:p>
            <a:r>
              <a:rPr lang="da-DK" dirty="0"/>
              <a:t>Gennemdyrk, start en Pip/</a:t>
            </a:r>
            <a:r>
              <a:rPr lang="da-DK" dirty="0" err="1"/>
              <a:t>Tazo</a:t>
            </a:r>
            <a:r>
              <a:rPr lang="da-DK" dirty="0"/>
              <a:t> som det første derefter, start noget væske, start noget NA, find frem til CVK, for pt. skal have sådan et med garanti, </a:t>
            </a:r>
            <a:r>
              <a:rPr lang="da-DK" dirty="0" err="1"/>
              <a:t>solu-cortef</a:t>
            </a:r>
            <a:r>
              <a:rPr lang="da-DK" dirty="0"/>
              <a:t> 1-2 hætteglas. Er der store NA-behov, så kan man forberede sig på </a:t>
            </a:r>
            <a:r>
              <a:rPr lang="da-DK" dirty="0" err="1"/>
              <a:t>vasopressin</a:t>
            </a:r>
            <a:r>
              <a:rPr lang="da-DK" dirty="0"/>
              <a:t> som det næste.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71666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IV adgang må ikke være forsinkende </a:t>
            </a:r>
            <a:r>
              <a:rPr lang="da-DK" dirty="0">
                <a:sym typeface="Wingdings" pitchFamily="2" charset="2"/>
              </a:rPr>
              <a:t> anlæg IO ved </a:t>
            </a:r>
            <a:r>
              <a:rPr lang="da-DK" dirty="0" err="1">
                <a:sym typeface="Wingdings" pitchFamily="2" charset="2"/>
              </a:rPr>
              <a:t>missed</a:t>
            </a:r>
            <a:r>
              <a:rPr lang="da-DK" dirty="0">
                <a:sym typeface="Wingdings" pitchFamily="2" charset="2"/>
              </a:rPr>
              <a:t> </a:t>
            </a:r>
            <a:r>
              <a:rPr lang="da-DK" dirty="0" err="1">
                <a:sym typeface="Wingdings" pitchFamily="2" charset="2"/>
              </a:rPr>
              <a:t>access</a:t>
            </a:r>
            <a:r>
              <a:rPr lang="da-DK" dirty="0">
                <a:sym typeface="Wingdings" pitchFamily="2" charset="2"/>
              </a:rPr>
              <a:t> x 2</a:t>
            </a:r>
            <a:endParaRPr lang="da-DK" dirty="0"/>
          </a:p>
          <a:p>
            <a:endParaRPr lang="da-DK" dirty="0"/>
          </a:p>
          <a:p>
            <a:r>
              <a:rPr lang="da-DK" dirty="0"/>
              <a:t>Husk ca. 200 ml væske i benene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14015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Hvem skal vi give væske blandt </a:t>
            </a:r>
            <a:r>
              <a:rPr lang="da-DK" dirty="0" err="1"/>
              <a:t>shockerede</a:t>
            </a:r>
            <a:r>
              <a:rPr lang="da-DK" dirty="0"/>
              <a:t> ptt?</a:t>
            </a:r>
          </a:p>
          <a:p>
            <a:r>
              <a:rPr lang="da-DK" dirty="0" err="1"/>
              <a:t>Ift</a:t>
            </a:r>
            <a:r>
              <a:rPr lang="da-DK" dirty="0"/>
              <a:t> </a:t>
            </a:r>
            <a:r>
              <a:rPr lang="da-DK" dirty="0" err="1"/>
              <a:t>resucitation</a:t>
            </a:r>
            <a:r>
              <a:rPr lang="da-DK" dirty="0"/>
              <a:t> virker væske kun hvis CO øges.</a:t>
            </a:r>
          </a:p>
          <a:p>
            <a:endParaRPr lang="da-DK" dirty="0"/>
          </a:p>
          <a:p>
            <a:r>
              <a:rPr lang="da-DK" dirty="0"/>
              <a:t>Lavpraktisk vurdering af CO: mærk på patienten</a:t>
            </a:r>
          </a:p>
          <a:p>
            <a:endParaRPr lang="da-DK" dirty="0"/>
          </a:p>
          <a:p>
            <a:r>
              <a:rPr lang="da-DK" dirty="0"/>
              <a:t>storetå varm = CO normal.</a:t>
            </a:r>
          </a:p>
          <a:p>
            <a:endParaRPr lang="da-DK" dirty="0"/>
          </a:p>
          <a:p>
            <a:r>
              <a:rPr lang="da-DK" dirty="0"/>
              <a:t>OBS bolus --- Skal følges op, så man ikke giver en, så en til og så en til…</a:t>
            </a:r>
          </a:p>
          <a:p>
            <a:endParaRPr lang="da-DK" dirty="0"/>
          </a:p>
          <a:p>
            <a:r>
              <a:rPr lang="da-DK" dirty="0"/>
              <a:t>Vurder om pt er fluid </a:t>
            </a:r>
            <a:r>
              <a:rPr lang="da-DK" dirty="0" err="1"/>
              <a:t>redsponder</a:t>
            </a:r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665494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5EE021-D9E7-316B-DE50-796221090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ED369441-EC91-BD00-3751-6D7D5498F2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08D13554-BE2B-DBC2-E2A4-85457A55D1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Lavpraktisk vurdering: 45 grader i 1 minut = fuldt reversibel væskebolus på 250 ml. se respons på værdier kommende 5 min.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661E4B5-5BC7-0E3B-141B-83E36E2577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521898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29110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0,01mg/kg, </a:t>
            </a:r>
            <a:r>
              <a:rPr lang="da-DK" dirty="0" err="1"/>
              <a:t>maks</a:t>
            </a:r>
            <a:r>
              <a:rPr lang="da-DK" dirty="0"/>
              <a:t> 0,5 mg/dosis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4326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+ Laktat</a:t>
            </a:r>
          </a:p>
          <a:p>
            <a:r>
              <a:rPr lang="da-DK" dirty="0"/>
              <a:t>Hvordan vi tolker </a:t>
            </a:r>
            <a:r>
              <a:rPr lang="da-DK" dirty="0" err="1"/>
              <a:t>laktaten</a:t>
            </a:r>
            <a:r>
              <a:rPr lang="da-DK" dirty="0"/>
              <a:t> hænger sammen med tilstanden vi skal se den i relation til.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902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  <a:p>
            <a:r>
              <a:rPr lang="da-DK" dirty="0"/>
              <a:t>A: Overproduktion af laktat i iskæmisk væv. Overproduktion typisk ved global </a:t>
            </a:r>
            <a:r>
              <a:rPr lang="da-DK" dirty="0" err="1"/>
              <a:t>hypoperfusion</a:t>
            </a:r>
            <a:r>
              <a:rPr lang="da-DK" dirty="0"/>
              <a:t> i vævet</a:t>
            </a:r>
          </a:p>
          <a:p>
            <a:endParaRPr lang="da-DK" dirty="0"/>
          </a:p>
          <a:p>
            <a:r>
              <a:rPr lang="da-DK" dirty="0"/>
              <a:t>B: Normal global </a:t>
            </a:r>
            <a:r>
              <a:rPr lang="da-DK" dirty="0" err="1"/>
              <a:t>vævsperfusion</a:t>
            </a:r>
            <a:r>
              <a:rPr lang="da-DK" dirty="0"/>
              <a:t>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478456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>
                <a:sym typeface="Wingdings" pitchFamily="2" charset="2"/>
              </a:rPr>
              <a:t> </a:t>
            </a:r>
            <a:r>
              <a:rPr lang="da-DK" dirty="0"/>
              <a:t>Septisk </a:t>
            </a:r>
            <a:r>
              <a:rPr lang="da-DK" dirty="0" err="1"/>
              <a:t>shock</a:t>
            </a:r>
            <a:r>
              <a:rPr lang="da-DK" dirty="0"/>
              <a:t> hører til gruppen af </a:t>
            </a:r>
            <a:r>
              <a:rPr lang="da-DK" dirty="0" err="1"/>
              <a:t>shocktilstande</a:t>
            </a:r>
            <a:r>
              <a:rPr lang="da-DK" dirty="0"/>
              <a:t> kaldet distributivt </a:t>
            </a:r>
            <a:r>
              <a:rPr lang="da-DK" dirty="0" err="1"/>
              <a:t>shock</a:t>
            </a:r>
            <a:r>
              <a:rPr lang="da-DK" dirty="0"/>
              <a:t>, som også indbefatter </a:t>
            </a:r>
            <a:r>
              <a:rPr lang="da-DK" dirty="0" err="1"/>
              <a:t>anafylaktisk</a:t>
            </a:r>
            <a:r>
              <a:rPr lang="da-DK" dirty="0"/>
              <a:t> </a:t>
            </a:r>
            <a:r>
              <a:rPr lang="da-DK" dirty="0" err="1"/>
              <a:t>shock</a:t>
            </a:r>
            <a:r>
              <a:rPr lang="da-DK" dirty="0"/>
              <a:t> foruden </a:t>
            </a:r>
            <a:r>
              <a:rPr lang="da-DK" dirty="0" err="1"/>
              <a:t>toxiner</a:t>
            </a:r>
            <a:r>
              <a:rPr lang="da-DK" dirty="0"/>
              <a:t>. Det er en </a:t>
            </a:r>
            <a:r>
              <a:rPr lang="da-DK" dirty="0" err="1"/>
              <a:t>vasogen</a:t>
            </a:r>
            <a:r>
              <a:rPr lang="da-DK" dirty="0"/>
              <a:t> problemstilling, som også </a:t>
            </a:r>
            <a:r>
              <a:rPr lang="da-DK" dirty="0" err="1"/>
              <a:t>neurogent</a:t>
            </a:r>
            <a:r>
              <a:rPr lang="da-DK" dirty="0"/>
              <a:t> </a:t>
            </a:r>
            <a:r>
              <a:rPr lang="da-DK" dirty="0" err="1"/>
              <a:t>shock</a:t>
            </a:r>
            <a:r>
              <a:rPr lang="da-DK" dirty="0"/>
              <a:t> er.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4613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/>
              <a:t>Det handler om noget med manglende gennemblødning og </a:t>
            </a:r>
            <a:r>
              <a:rPr lang="da-DK" dirty="0" err="1"/>
              <a:t>cirkulatorisk</a:t>
            </a:r>
            <a:r>
              <a:rPr lang="da-DK" dirty="0"/>
              <a:t> svigt, så helt forkert er det nok ikke at tage udgangspunkt i væsken i </a:t>
            </a:r>
            <a:r>
              <a:rPr lang="da-DK" dirty="0" err="1"/>
              <a:t>karbanen</a:t>
            </a:r>
            <a:r>
              <a:rPr lang="da-DK" dirty="0"/>
              <a:t>.</a:t>
            </a:r>
          </a:p>
          <a:p>
            <a:endParaRPr lang="da-DK" dirty="0"/>
          </a:p>
          <a:p>
            <a:r>
              <a:rPr lang="da-DK" dirty="0"/>
              <a:t>----</a:t>
            </a:r>
          </a:p>
          <a:p>
            <a:endParaRPr lang="da-DK" dirty="0"/>
          </a:p>
          <a:p>
            <a:r>
              <a:rPr lang="da-DK" dirty="0"/>
              <a:t>Er vi lige trænede i at identificere de forskellige </a:t>
            </a:r>
            <a:r>
              <a:rPr lang="da-DK" dirty="0" err="1"/>
              <a:t>shockformer</a:t>
            </a:r>
            <a:r>
              <a:rPr lang="da-DK" dirty="0"/>
              <a:t>?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30959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847441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12C10E-1E2F-DB4E-ADD0-98F4F7E765ED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37403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76D795-8173-D4A5-B214-C6893C0347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85F724AF-E933-F39F-6EC2-30B18BD3E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B837C25-4A79-EBF6-7387-C0ABAA52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32E937-A3AA-FBC7-8CC7-C12D98E00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283BF1-A5A3-7F91-8502-624D5D868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1247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AB2653-19F7-BBBA-4249-88512C5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5442C450-B9A5-29F7-3FF3-4C8BC6CEA5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D6CBFBC-8A5C-A90A-9CE3-32072EE29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547C6F4-8FFB-D3ED-8714-2788B61FF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CEA28B7-E89F-0939-CF56-9AE22A3E3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2590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DD690EA-884D-3AA9-FB15-2735637E83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9411579-9C9E-0809-9D56-01A1C7C127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B6B63F8-7E8F-3A7E-8AA6-278294542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63BDDCC-D6CD-2A52-C57A-18B0E5E28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697D938-E5EB-C874-2DF8-6C9CE77F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31748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2E2A65-D002-3D40-295F-48CD775CE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FD0878E-AD28-1C3A-9CB8-4CFBE70A2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7E98C1F-A0F2-F487-DBCA-0054129E1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5BA69DC-30BD-E086-77ED-8A1A3306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B441B4-F576-502F-0906-6799CAD5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3810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EBF84-DB45-D48E-646F-ECE76809A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8473B9-0762-60A2-0774-AA62D7B81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896332D-6639-B6A7-DBC6-6E8392F97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FD94F1F6-AE4C-A101-BEFC-B3CA652D2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9E6DDAB-FB22-2CCF-65AF-0ACF92C89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9598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16C5CD-1480-35AE-B765-8C86CDD7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908409A-C7F7-F32F-1950-DF5B5C216B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C654AB5C-5DA8-8877-88F3-FEABFE3306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025442C-FC3A-CE27-A6AC-91844099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9110974-A738-F7B3-F965-EA042EC2A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BC28ED5-9631-5652-7F7E-188C9D62F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0420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3C68B4-2B82-7140-B519-99A9E2FA3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15B9033-638D-8B5A-CD9E-BAF5224FE6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BF1D76D-B4C0-B56A-2198-51A5220C5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C1668E8-276C-2379-3995-EE3BD204D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42CD2E74-A31C-8394-183F-53D1368E1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7409C1D-76DA-576C-ECE3-486D5BBA6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DC60E9EE-DDD0-B197-CDAF-46B6067DA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142F7EC-65C3-65C9-BB5B-72D2AC9B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4502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CD106E-2B07-C166-DCD4-200FA8689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89CEB8B-526B-FAC8-4C8E-637AF4055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25C0D12-4168-9205-740D-621F5CEC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8973A4F-719C-7341-6C2D-9AEE7A8B3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0190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3B3C134C-3474-9063-0089-DC196932C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D9D966EC-5B45-E9A5-D731-63CAF5168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5A67ED4D-CAE7-B8D4-7960-E9747725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7098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C4253F-DCBC-7E2E-DC1F-43B6461ED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C4A648-CDF3-FAE6-2971-830CBBB46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C3CA9E8-C7AC-AB4D-A3FE-EEE09DC6CA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3086787-5ED6-7C85-B9CC-C4EFEC2D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C2EDA70-B434-AE6C-9418-D8D8517A5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C1A6B34-B7B6-C71F-A5FC-9903812F1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9573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DE2647-56BB-988A-BBE3-55154B197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4706D82C-5674-4C46-F413-7E9249CCFE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5B037623-3079-D231-55E0-2A217791F6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429CA246-8E6F-AD71-8B7D-D0AA68A71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F410041B-7881-AA22-9640-63DB151E5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F1D151B0-F546-0149-6E8B-732F99B11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48502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48AF254-B214-0F4E-1258-5042A472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575949C-77EA-D199-444F-1A7588CCB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0299C11-7590-BE52-F3CB-7076E1C19C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37F11-471F-8642-B1DD-5FDC50661F29}" type="datetimeFigureOut">
              <a:rPr lang="da-DK" smtClean="0"/>
              <a:t>19.03.2024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8B05005-365D-D561-263F-6E31A24279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233C02-B525-73D1-568B-4B106C6BDC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E3C924-3F78-EF43-9113-ADD35BF048A3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87567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lyn, sky, Torden, tordenvejr&#10;&#10;Automatisk genereret beskrivelse">
            <a:extLst>
              <a:ext uri="{FF2B5EF4-FFF2-40B4-BE49-F238E27FC236}">
                <a16:creationId xmlns:a16="http://schemas.microsoft.com/office/drawing/2014/main" id="{BC15B7C0-1BA3-7FBF-6D6C-A7818686F40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84260" y="-158262"/>
            <a:ext cx="12360520" cy="8240346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05B2F79-454A-6322-C752-5E3B73445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b="1" dirty="0">
                <a:effectLst>
                  <a:glow rad="1016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</a:rPr>
              <a:t>DE 4 SHOCKFORMER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3E9A851-23B5-FB1F-80FA-EA552ED849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>
                <a:effectLst>
                  <a:glow rad="101600">
                    <a:schemeClr val="accent4">
                      <a:lumMod val="20000"/>
                      <a:lumOff val="80000"/>
                      <a:alpha val="40000"/>
                    </a:schemeClr>
                  </a:glow>
                </a:effectLst>
              </a:rPr>
              <a:t>OG DERES BEHANDLING</a:t>
            </a:r>
          </a:p>
        </p:txBody>
      </p:sp>
    </p:spTree>
    <p:extLst>
      <p:ext uri="{BB962C8B-B14F-4D97-AF65-F5344CB8AC3E}">
        <p14:creationId xmlns:p14="http://schemas.microsoft.com/office/powerpoint/2010/main" val="22390388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lede 13" descr="Et billede, der indeholder tekst, kvittering&#10;&#10;Automatisk genereret beskrivelse">
            <a:extLst>
              <a:ext uri="{FF2B5EF4-FFF2-40B4-BE49-F238E27FC236}">
                <a16:creationId xmlns:a16="http://schemas.microsoft.com/office/drawing/2014/main" id="{D6A7769A-AF1D-9E38-88D5-492DF8F5DD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307" r="-2" b="28817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12" name="Billede 11" descr="Et billede, der indeholder tekst, elektronik, Elektronisk enhed, multimedier&#10;&#10;Automatisk genereret beskrivelse">
            <a:extLst>
              <a:ext uri="{FF2B5EF4-FFF2-40B4-BE49-F238E27FC236}">
                <a16:creationId xmlns:a16="http://schemas.microsoft.com/office/drawing/2014/main" id="{72132754-58F2-3FF0-AF24-F70C3F73B7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09" r="1981" b="9045"/>
          <a:stretch/>
        </p:blipFill>
        <p:spPr>
          <a:xfrm>
            <a:off x="-179855" y="384848"/>
            <a:ext cx="9154673" cy="6242528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6" name="Billede 15" descr="Et billede, der indeholder Medicinsk udstyr, tekst, lægeundersøgelse/medicin, termometer&#10;&#10;Automatisk genereret beskrivelse">
            <a:extLst>
              <a:ext uri="{FF2B5EF4-FFF2-40B4-BE49-F238E27FC236}">
                <a16:creationId xmlns:a16="http://schemas.microsoft.com/office/drawing/2014/main" id="{7ED207F0-24AA-1C19-B7CC-DB6264A1016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821" r="3" b="29628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54817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</p:spTree>
    <p:extLst>
      <p:ext uri="{BB962C8B-B14F-4D97-AF65-F5344CB8AC3E}">
        <p14:creationId xmlns:p14="http://schemas.microsoft.com/office/powerpoint/2010/main" val="30249790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0F226B6E-88FE-0A41-8EE5-D0A11D8FC8C3}"/>
              </a:ext>
            </a:extLst>
          </p:cNvPr>
          <p:cNvSpPr txBox="1"/>
          <p:nvPr/>
        </p:nvSpPr>
        <p:spPr>
          <a:xfrm>
            <a:off x="380320" y="610922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4531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3418166-B160-7987-4E6F-401D32222606}"/>
              </a:ext>
            </a:extLst>
          </p:cNvPr>
          <p:cNvSpPr txBox="1"/>
          <p:nvPr/>
        </p:nvSpPr>
        <p:spPr>
          <a:xfrm>
            <a:off x="380319" y="611075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CAD2180-3D7E-B8E1-AB63-028C1076F33C}"/>
              </a:ext>
            </a:extLst>
          </p:cNvPr>
          <p:cNvSpPr txBox="1"/>
          <p:nvPr/>
        </p:nvSpPr>
        <p:spPr>
          <a:xfrm>
            <a:off x="380319" y="3933006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523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088195C6-E46D-F906-F027-744855F896B3}"/>
              </a:ext>
            </a:extLst>
          </p:cNvPr>
          <p:cNvSpPr txBox="1"/>
          <p:nvPr/>
        </p:nvSpPr>
        <p:spPr>
          <a:xfrm>
            <a:off x="380321" y="610922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C9E0EDC-8709-8558-77CE-F62A014F6B55}"/>
              </a:ext>
            </a:extLst>
          </p:cNvPr>
          <p:cNvSpPr txBox="1"/>
          <p:nvPr/>
        </p:nvSpPr>
        <p:spPr>
          <a:xfrm>
            <a:off x="380320" y="3933006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A8966354-9A9D-1848-A551-DF90ADC55062}"/>
              </a:ext>
            </a:extLst>
          </p:cNvPr>
          <p:cNvSpPr txBox="1"/>
          <p:nvPr/>
        </p:nvSpPr>
        <p:spPr>
          <a:xfrm>
            <a:off x="6239554" y="610922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92790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8AB2BB5-6A4B-C8EC-9151-5309C7C77E78}"/>
              </a:ext>
            </a:extLst>
          </p:cNvPr>
          <p:cNvSpPr txBox="1"/>
          <p:nvPr/>
        </p:nvSpPr>
        <p:spPr>
          <a:xfrm>
            <a:off x="380321" y="610922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1CA74B93-743D-F98D-5D0D-F3CF47BB8692}"/>
              </a:ext>
            </a:extLst>
          </p:cNvPr>
          <p:cNvSpPr txBox="1"/>
          <p:nvPr/>
        </p:nvSpPr>
        <p:spPr>
          <a:xfrm>
            <a:off x="380320" y="3933006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AA08C158-EAAC-1158-67ED-8168BFD8ABB4}"/>
              </a:ext>
            </a:extLst>
          </p:cNvPr>
          <p:cNvSpPr txBox="1"/>
          <p:nvPr/>
        </p:nvSpPr>
        <p:spPr>
          <a:xfrm>
            <a:off x="6239554" y="610922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1203738C-14A4-7190-2D42-56FD65FB57C4}"/>
              </a:ext>
            </a:extLst>
          </p:cNvPr>
          <p:cNvSpPr txBox="1"/>
          <p:nvPr/>
        </p:nvSpPr>
        <p:spPr>
          <a:xfrm>
            <a:off x="6239554" y="3933006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BT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Puls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RF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SAT 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Urin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r>
              <a:rPr lang="da-DK" dirty="0"/>
              <a:t>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Laktat 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675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290B6F0-AB6C-3FD1-E7C2-68AB3350392E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412574D-2508-6F27-56FB-C6D44AC6A810}"/>
              </a:ext>
            </a:extLst>
          </p:cNvPr>
          <p:cNvSpPr txBox="1"/>
          <p:nvPr/>
        </p:nvSpPr>
        <p:spPr>
          <a:xfrm>
            <a:off x="840204" y="273648"/>
            <a:ext cx="2212961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KARDIOGENT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F088D0B-1D9D-2C1B-BE5F-6A811F16898E}"/>
              </a:ext>
            </a:extLst>
          </p:cNvPr>
          <p:cNvSpPr txBox="1"/>
          <p:nvPr/>
        </p:nvSpPr>
        <p:spPr>
          <a:xfrm>
            <a:off x="840204" y="1379349"/>
            <a:ext cx="108224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Årsager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AMI, </a:t>
            </a:r>
            <a:r>
              <a:rPr lang="da-DK" dirty="0" err="1"/>
              <a:t>myocardit</a:t>
            </a:r>
            <a:r>
              <a:rPr lang="da-DK" dirty="0"/>
              <a:t>, akut klapinsufficiens, forværring af kronisk hjertesvigt svære </a:t>
            </a:r>
            <a:r>
              <a:rPr lang="da-DK" dirty="0" err="1"/>
              <a:t>takyarytmier</a:t>
            </a:r>
            <a:endParaRPr lang="da-DK" dirty="0"/>
          </a:p>
          <a:p>
            <a:endParaRPr lang="da-DK" dirty="0"/>
          </a:p>
          <a:p>
            <a:r>
              <a:rPr lang="da-DK" dirty="0"/>
              <a:t>Mortalitet ~ 50%</a:t>
            </a:r>
          </a:p>
          <a:p>
            <a:endParaRPr lang="da-DK" dirty="0"/>
          </a:p>
          <a:p>
            <a:r>
              <a:rPr lang="da-DK" dirty="0"/>
              <a:t>The ring of </a:t>
            </a:r>
            <a:r>
              <a:rPr lang="da-DK" strike="sngStrike" dirty="0"/>
              <a:t>fire</a:t>
            </a:r>
            <a:r>
              <a:rPr lang="da-DK" dirty="0"/>
              <a:t> al </a:t>
            </a:r>
            <a:r>
              <a:rPr lang="da-DK" dirty="0" err="1"/>
              <a:t>kardiel</a:t>
            </a:r>
            <a:r>
              <a:rPr lang="da-DK" dirty="0"/>
              <a:t> dårligdom:</a:t>
            </a:r>
          </a:p>
          <a:p>
            <a:r>
              <a:rPr lang="da-DK" dirty="0"/>
              <a:t>	nedsat </a:t>
            </a:r>
            <a:r>
              <a:rPr lang="da-DK" dirty="0" err="1"/>
              <a:t>kontraktilitet</a:t>
            </a:r>
            <a:r>
              <a:rPr lang="da-DK" dirty="0"/>
              <a:t> + </a:t>
            </a:r>
            <a:r>
              <a:rPr lang="da-DK" dirty="0" err="1"/>
              <a:t>hypoxi</a:t>
            </a:r>
            <a:endParaRPr lang="da-DK" dirty="0"/>
          </a:p>
          <a:p>
            <a:r>
              <a:rPr lang="da-DK" dirty="0"/>
              <a:t>		</a:t>
            </a:r>
            <a:r>
              <a:rPr lang="da-DK" dirty="0">
                <a:sym typeface="Wingdings" pitchFamily="2" charset="2"/>
              </a:rPr>
              <a:t></a:t>
            </a:r>
            <a:r>
              <a:rPr lang="da-DK" dirty="0"/>
              <a:t> nedsat </a:t>
            </a:r>
            <a:r>
              <a:rPr lang="da-DK" dirty="0" err="1"/>
              <a:t>myokardie</a:t>
            </a:r>
            <a:r>
              <a:rPr lang="da-DK" dirty="0"/>
              <a:t> perfusion + perifer </a:t>
            </a:r>
            <a:r>
              <a:rPr lang="da-DK" dirty="0" err="1"/>
              <a:t>vasokonstriktion</a:t>
            </a:r>
            <a:endParaRPr lang="da-DK" dirty="0"/>
          </a:p>
          <a:p>
            <a:r>
              <a:rPr lang="da-DK" dirty="0"/>
              <a:t>			</a:t>
            </a:r>
            <a:r>
              <a:rPr lang="da-DK" dirty="0">
                <a:sym typeface="Wingdings" pitchFamily="2" charset="2"/>
              </a:rPr>
              <a:t> nedsat CO + nedsat </a:t>
            </a:r>
            <a:r>
              <a:rPr lang="da-DK" dirty="0" err="1">
                <a:sym typeface="Wingdings" pitchFamily="2" charset="2"/>
              </a:rPr>
              <a:t>vævsperfusion</a:t>
            </a:r>
            <a:endParaRPr lang="da-DK" dirty="0">
              <a:sym typeface="Wingdings" pitchFamily="2" charset="2"/>
            </a:endParaRP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Samtidig: </a:t>
            </a:r>
            <a:r>
              <a:rPr lang="da-DK" dirty="0" err="1">
                <a:sym typeface="Wingdings" pitchFamily="2" charset="2"/>
              </a:rPr>
              <a:t>backflow</a:t>
            </a:r>
            <a:r>
              <a:rPr lang="da-DK" dirty="0">
                <a:sym typeface="Wingdings" pitchFamily="2" charset="2"/>
              </a:rPr>
              <a:t> </a:t>
            </a:r>
            <a:r>
              <a:rPr lang="da-DK" dirty="0" err="1">
                <a:sym typeface="Wingdings" pitchFamily="2" charset="2"/>
              </a:rPr>
              <a:t>failure</a:t>
            </a:r>
            <a:r>
              <a:rPr lang="da-DK" dirty="0">
                <a:sym typeface="Wingdings" pitchFamily="2" charset="2"/>
              </a:rPr>
              <a:t>  </a:t>
            </a:r>
            <a:r>
              <a:rPr lang="da-DK" dirty="0" err="1">
                <a:sym typeface="Wingdings" pitchFamily="2" charset="2"/>
              </a:rPr>
              <a:t>højreventrikelsvigt</a:t>
            </a:r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		lungeødem + halsvenestase + perifere ødemer</a:t>
            </a:r>
          </a:p>
          <a:p>
            <a:endParaRPr lang="da-DK" dirty="0">
              <a:sym typeface="Wingdings" pitchFamily="2" charset="2"/>
            </a:endParaRP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	Hurtig undersøgelse?	  UL</a:t>
            </a:r>
          </a:p>
          <a:p>
            <a:r>
              <a:rPr lang="da-DK" dirty="0">
                <a:sym typeface="Wingdings" pitchFamily="2" charset="2"/>
              </a:rPr>
              <a:t>	Diagnostisk undersøgelse?	  UL/KAG</a:t>
            </a:r>
            <a:endParaRPr lang="da-DK" dirty="0"/>
          </a:p>
          <a:p>
            <a:endParaRPr lang="da-DK" strike="sngStrike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81474B-94EF-A6F9-89E6-AA7A9216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19949"/>
            <a:ext cx="2274866" cy="2716402"/>
          </a:xfrm>
          <a:prstGeom prst="rect">
            <a:avLst/>
          </a:prstGeom>
        </p:spPr>
      </p:pic>
      <p:pic>
        <p:nvPicPr>
          <p:cNvPr id="3" name="Billede 2" descr="Et billede, der indeholder Elektronisk enhed, elektronik, gadget, computer&#10;&#10;Automatisk genereret beskrivelse">
            <a:extLst>
              <a:ext uri="{FF2B5EF4-FFF2-40B4-BE49-F238E27FC236}">
                <a16:creationId xmlns:a16="http://schemas.microsoft.com/office/drawing/2014/main" id="{95628E5D-1FCF-05F1-90A1-14DBD93C69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4542" y="4798419"/>
            <a:ext cx="2080846" cy="167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908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290B6F0-AB6C-3FD1-E7C2-68AB3350392E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412574D-2508-6F27-56FB-C6D44AC6A810}"/>
              </a:ext>
            </a:extLst>
          </p:cNvPr>
          <p:cNvSpPr txBox="1"/>
          <p:nvPr/>
        </p:nvSpPr>
        <p:spPr>
          <a:xfrm>
            <a:off x="840204" y="273648"/>
            <a:ext cx="2212961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KARDIOGENT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81474B-94EF-A6F9-89E6-AA7A9216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19949"/>
            <a:ext cx="2274866" cy="2716402"/>
          </a:xfrm>
          <a:prstGeom prst="rect">
            <a:avLst/>
          </a:prstGeom>
        </p:spPr>
      </p:pic>
      <p:pic>
        <p:nvPicPr>
          <p:cNvPr id="3" name="Billede 2" descr="Et billede, der indeholder pink, Børnekunst, kunst&#10;&#10;Automatisk genereret beskrivelse">
            <a:extLst>
              <a:ext uri="{FF2B5EF4-FFF2-40B4-BE49-F238E27FC236}">
                <a16:creationId xmlns:a16="http://schemas.microsoft.com/office/drawing/2014/main" id="{221131AA-32E4-1BEC-7466-0E6C283B68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204" y="1281919"/>
            <a:ext cx="7772400" cy="472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48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290B6F0-AB6C-3FD1-E7C2-68AB3350392E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412574D-2508-6F27-56FB-C6D44AC6A810}"/>
              </a:ext>
            </a:extLst>
          </p:cNvPr>
          <p:cNvSpPr txBox="1"/>
          <p:nvPr/>
        </p:nvSpPr>
        <p:spPr>
          <a:xfrm>
            <a:off x="840204" y="273648"/>
            <a:ext cx="2212961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KARDIOGENT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6" name="Billede 5" descr="Et billede, der indeholder tekst, skærmbillede, diagram, Font/skrifttype&#10;&#10;Automatisk genereret beskrivelse">
            <a:extLst>
              <a:ext uri="{FF2B5EF4-FFF2-40B4-BE49-F238E27FC236}">
                <a16:creationId xmlns:a16="http://schemas.microsoft.com/office/drawing/2014/main" id="{EB1D2857-6D38-4E75-B075-A63AF35D70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787" y="418005"/>
            <a:ext cx="8029316" cy="60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68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F290B6F0-AB6C-3FD1-E7C2-68AB3350392E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412574D-2508-6F27-56FB-C6D44AC6A810}"/>
              </a:ext>
            </a:extLst>
          </p:cNvPr>
          <p:cNvSpPr txBox="1"/>
          <p:nvPr/>
        </p:nvSpPr>
        <p:spPr>
          <a:xfrm>
            <a:off x="840204" y="273648"/>
            <a:ext cx="2212961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KARDIOGENT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6F088D0B-1D9D-2C1B-BE5F-6A811F16898E}"/>
              </a:ext>
            </a:extLst>
          </p:cNvPr>
          <p:cNvSpPr txBox="1"/>
          <p:nvPr/>
        </p:nvSpPr>
        <p:spPr>
          <a:xfrm>
            <a:off x="840204" y="1379349"/>
            <a:ext cx="108224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ym typeface="Wingdings" pitchFamily="2" charset="2"/>
              </a:rPr>
              <a:t>Hurtig undersøgelse?	  Ultralyd</a:t>
            </a:r>
          </a:p>
          <a:p>
            <a:r>
              <a:rPr lang="da-DK" dirty="0">
                <a:sym typeface="Wingdings" pitchFamily="2" charset="2"/>
              </a:rPr>
              <a:t>Diagnostisk undersøgelse?	  Ultralyd</a:t>
            </a:r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581474B-94EF-A6F9-89E6-AA7A92160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19949"/>
            <a:ext cx="2274866" cy="2716402"/>
          </a:xfrm>
          <a:prstGeom prst="rect">
            <a:avLst/>
          </a:prstGeom>
        </p:spPr>
      </p:pic>
      <p:pic>
        <p:nvPicPr>
          <p:cNvPr id="3" name="Billede 2" descr="Et billede, der indeholder Medicinsk radiologi, Obstetrisk ultralydsscanning, radiologi, Røntgenfotografering&#10;&#10;Automatisk genereret beskrivelse">
            <a:extLst>
              <a:ext uri="{FF2B5EF4-FFF2-40B4-BE49-F238E27FC236}">
                <a16:creationId xmlns:a16="http://schemas.microsoft.com/office/drawing/2014/main" id="{A595C9BC-D1B9-56EE-0E33-EB85E26C08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23" y="3429000"/>
            <a:ext cx="4657284" cy="2846118"/>
          </a:xfrm>
          <a:prstGeom prst="rect">
            <a:avLst/>
          </a:prstGeom>
        </p:spPr>
      </p:pic>
      <p:pic>
        <p:nvPicPr>
          <p:cNvPr id="7" name="Billede 6" descr="Et billede, der indeholder tekst, skærmbillede, Røntgenbilleder&#10;&#10;Automatisk genereret beskrivelse">
            <a:extLst>
              <a:ext uri="{FF2B5EF4-FFF2-40B4-BE49-F238E27FC236}">
                <a16:creationId xmlns:a16="http://schemas.microsoft.com/office/drawing/2014/main" id="{F8E6148E-2EAC-6261-B025-998125E07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0917" y="2800346"/>
            <a:ext cx="4032776" cy="29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897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0EAF3C-26D3-DEA1-16C8-F6F03BD0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Hvad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er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en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shocktilstand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21850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E38162F-E2C1-D39B-7C9D-AB0ECEF52F26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F1FF094-24B2-612E-404E-365208285DB2}"/>
              </a:ext>
            </a:extLst>
          </p:cNvPr>
          <p:cNvSpPr txBox="1"/>
          <p:nvPr/>
        </p:nvSpPr>
        <p:spPr>
          <a:xfrm>
            <a:off x="840204" y="273648"/>
            <a:ext cx="230595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OBSTRUKTIVT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030A4341-E71F-26F8-48E7-FF5060C73B93}"/>
              </a:ext>
            </a:extLst>
          </p:cNvPr>
          <p:cNvSpPr txBox="1"/>
          <p:nvPr/>
        </p:nvSpPr>
        <p:spPr>
          <a:xfrm>
            <a:off x="840204" y="1379349"/>
            <a:ext cx="108224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Årsager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Lungeemboli</a:t>
            </a:r>
            <a:r>
              <a:rPr lang="da-DK" dirty="0"/>
              <a:t>, trykpneumothorax, tamponade, traume, cancer med stor tumordannelse, højt PEEP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>
                <a:sym typeface="Wingdings" pitchFamily="2" charset="2"/>
              </a:rPr>
              <a:t>Tryk udefra eller blokering:</a:t>
            </a:r>
          </a:p>
          <a:p>
            <a:r>
              <a:rPr lang="da-DK" dirty="0">
                <a:sym typeface="Wingdings" pitchFamily="2" charset="2"/>
              </a:rPr>
              <a:t>	Nedsat venøst tilbageløb til hjertet</a:t>
            </a:r>
          </a:p>
          <a:p>
            <a:r>
              <a:rPr lang="da-DK" dirty="0">
                <a:sym typeface="Wingdings" pitchFamily="2" charset="2"/>
              </a:rPr>
              <a:t>		 </a:t>
            </a:r>
            <a:r>
              <a:rPr lang="da-DK" dirty="0" err="1">
                <a:sym typeface="Wingdings" pitchFamily="2" charset="2"/>
              </a:rPr>
              <a:t>preload</a:t>
            </a:r>
            <a:r>
              <a:rPr lang="da-DK" dirty="0">
                <a:sym typeface="Wingdings" pitchFamily="2" charset="2"/>
              </a:rPr>
              <a:t> sænkes</a:t>
            </a:r>
          </a:p>
          <a:p>
            <a:r>
              <a:rPr lang="da-DK" dirty="0">
                <a:sym typeface="Wingdings" pitchFamily="2" charset="2"/>
              </a:rPr>
              <a:t>			 nedsat fyldning af venstre ventrikel = nedsat CO</a:t>
            </a:r>
          </a:p>
          <a:p>
            <a:r>
              <a:rPr lang="da-DK" dirty="0">
                <a:sym typeface="Wingdings" pitchFamily="2" charset="2"/>
              </a:rPr>
              <a:t>Eller: </a:t>
            </a:r>
            <a:r>
              <a:rPr lang="da-DK" dirty="0" err="1">
                <a:sym typeface="Wingdings" pitchFamily="2" charset="2"/>
              </a:rPr>
              <a:t>volsomt</a:t>
            </a:r>
            <a:r>
              <a:rPr lang="da-DK" dirty="0">
                <a:sym typeface="Wingdings" pitchFamily="2" charset="2"/>
              </a:rPr>
              <a:t> øget </a:t>
            </a:r>
            <a:r>
              <a:rPr lang="da-DK" dirty="0" err="1">
                <a:sym typeface="Wingdings" pitchFamily="2" charset="2"/>
              </a:rPr>
              <a:t>afterload</a:t>
            </a:r>
            <a:r>
              <a:rPr lang="da-DK" dirty="0">
                <a:sym typeface="Wingdings" pitchFamily="2" charset="2"/>
              </a:rPr>
              <a:t> </a:t>
            </a:r>
          </a:p>
          <a:p>
            <a:r>
              <a:rPr lang="da-DK" dirty="0">
                <a:sym typeface="Wingdings" pitchFamily="2" charset="2"/>
              </a:rPr>
              <a:t>	 nedsat CO </a:t>
            </a: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Igen: </a:t>
            </a:r>
            <a:r>
              <a:rPr lang="da-DK" dirty="0" err="1">
                <a:sym typeface="Wingdings" pitchFamily="2" charset="2"/>
              </a:rPr>
              <a:t>backflow</a:t>
            </a:r>
            <a:r>
              <a:rPr lang="da-DK" dirty="0">
                <a:sym typeface="Wingdings" pitchFamily="2" charset="2"/>
              </a:rPr>
              <a:t> </a:t>
            </a:r>
            <a:r>
              <a:rPr lang="da-DK" dirty="0" err="1">
                <a:sym typeface="Wingdings" pitchFamily="2" charset="2"/>
              </a:rPr>
              <a:t>failure</a:t>
            </a:r>
            <a:r>
              <a:rPr lang="da-DK" dirty="0">
                <a:sym typeface="Wingdings" pitchFamily="2" charset="2"/>
              </a:rPr>
              <a:t>  lungeødem + halsvenestase + perifere ødemer</a:t>
            </a:r>
          </a:p>
          <a:p>
            <a:endParaRPr lang="da-DK" dirty="0">
              <a:sym typeface="Wingdings" pitchFamily="2" charset="2"/>
            </a:endParaRP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Hurtig undersøgelse?	  UL/EKG/RTG</a:t>
            </a:r>
          </a:p>
          <a:p>
            <a:r>
              <a:rPr lang="da-DK" dirty="0">
                <a:sym typeface="Wingdings" pitchFamily="2" charset="2"/>
              </a:rPr>
              <a:t>Diagnostisk undersøgelse?	  UL/CT/RTG</a:t>
            </a:r>
            <a:endParaRPr lang="da-DK" dirty="0"/>
          </a:p>
          <a:p>
            <a:endParaRPr lang="da-DK" dirty="0"/>
          </a:p>
          <a:p>
            <a:endParaRPr lang="da-DK" strike="sngStrike" dirty="0"/>
          </a:p>
        </p:txBody>
      </p:sp>
      <p:pic>
        <p:nvPicPr>
          <p:cNvPr id="3" name="Billede 2" descr="Et billede, der indeholder clipart, tegning, skitse, Børnekunst&#10;&#10;Automatisk genereret beskrivelse">
            <a:extLst>
              <a:ext uri="{FF2B5EF4-FFF2-40B4-BE49-F238E27FC236}">
                <a16:creationId xmlns:a16="http://schemas.microsoft.com/office/drawing/2014/main" id="{7B00D6DE-B41A-2653-D30D-38C2A5D6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19949"/>
            <a:ext cx="2274866" cy="2727912"/>
          </a:xfrm>
          <a:prstGeom prst="rect">
            <a:avLst/>
          </a:prstGeom>
        </p:spPr>
      </p:pic>
      <p:pic>
        <p:nvPicPr>
          <p:cNvPr id="5" name="Billede 4" descr="Et billede, der indeholder Elektronisk enhed, elektronik, gadget, computer&#10;&#10;Automatisk genereret beskrivelse">
            <a:extLst>
              <a:ext uri="{FF2B5EF4-FFF2-40B4-BE49-F238E27FC236}">
                <a16:creationId xmlns:a16="http://schemas.microsoft.com/office/drawing/2014/main" id="{707AB493-EFA0-326D-AF3C-41EAF66DD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0983" y="4784416"/>
            <a:ext cx="2080846" cy="1672108"/>
          </a:xfrm>
          <a:prstGeom prst="rect">
            <a:avLst/>
          </a:prstGeom>
        </p:spPr>
      </p:pic>
      <p:pic>
        <p:nvPicPr>
          <p:cNvPr id="12" name="Billede 11" descr="Et billede, der indeholder Medicinsk udstyr, lineær accelerator&#10;&#10;Automatisk genereret beskrivelse">
            <a:extLst>
              <a:ext uri="{FF2B5EF4-FFF2-40B4-BE49-F238E27FC236}">
                <a16:creationId xmlns:a16="http://schemas.microsoft.com/office/drawing/2014/main" id="{577608A1-3699-D367-981E-6D4DE4F6A0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3343" y="4382941"/>
            <a:ext cx="2475059" cy="2475059"/>
          </a:xfrm>
          <a:prstGeom prst="rect">
            <a:avLst/>
          </a:prstGeom>
        </p:spPr>
      </p:pic>
      <p:pic>
        <p:nvPicPr>
          <p:cNvPr id="10" name="Billede 9" descr="Et billede, der indeholder computer, toilet&#10;&#10;Automatisk genereret beskrivelse">
            <a:extLst>
              <a:ext uri="{FF2B5EF4-FFF2-40B4-BE49-F238E27FC236}">
                <a16:creationId xmlns:a16="http://schemas.microsoft.com/office/drawing/2014/main" id="{AEA08890-E126-190C-D2AB-BA566E729B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34" b="95568" l="10000" r="90000">
                        <a14:foregroundMark x1="64000" y1="91828" x2="64000" y2="91828"/>
                        <a14:foregroundMark x1="64000" y1="90166" x2="64000" y2="90166"/>
                        <a14:foregroundMark x1="65400" y1="91828" x2="65400" y2="91828"/>
                        <a14:foregroundMark x1="64000" y1="95291" x2="64000" y2="95291"/>
                        <a14:foregroundMark x1="29800" y1="84488" x2="29800" y2="84488"/>
                        <a14:foregroundMark x1="65000" y1="95568" x2="65000" y2="95568"/>
                        <a14:foregroundMark x1="27800" y1="95568" x2="27800" y2="95568"/>
                        <a14:foregroundMark x1="64400" y1="95291" x2="64400" y2="95291"/>
                        <a14:backgroundMark x1="66000" y1="89474" x2="66000" y2="89474"/>
                        <a14:backgroundMark x1="66000" y1="93629" x2="66000" y2="93629"/>
                        <a14:backgroundMark x1="65400" y1="94875" x2="65400" y2="94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51687" y="3539307"/>
            <a:ext cx="2042108" cy="294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8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E38162F-E2C1-D39B-7C9D-AB0ECEF52F26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F1FF094-24B2-612E-404E-365208285DB2}"/>
              </a:ext>
            </a:extLst>
          </p:cNvPr>
          <p:cNvSpPr txBox="1"/>
          <p:nvPr/>
        </p:nvSpPr>
        <p:spPr>
          <a:xfrm>
            <a:off x="840204" y="273648"/>
            <a:ext cx="230595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OBSTRUKTIVT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5" name="Billede 4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8475A4F3-8C01-71D4-B130-00F432F8B2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786" y="418005"/>
            <a:ext cx="8029317" cy="602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8929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E38162F-E2C1-D39B-7C9D-AB0ECEF52F26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9F1FF094-24B2-612E-404E-365208285DB2}"/>
              </a:ext>
            </a:extLst>
          </p:cNvPr>
          <p:cNvSpPr txBox="1"/>
          <p:nvPr/>
        </p:nvSpPr>
        <p:spPr>
          <a:xfrm>
            <a:off x="840204" y="273648"/>
            <a:ext cx="230595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OBSTRUKTIVT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3" name="Billede 2" descr="Et billede, der indeholder clipart, tegning, skitse, Børnekunst&#10;&#10;Automatisk genereret beskrivelse">
            <a:extLst>
              <a:ext uri="{FF2B5EF4-FFF2-40B4-BE49-F238E27FC236}">
                <a16:creationId xmlns:a16="http://schemas.microsoft.com/office/drawing/2014/main" id="{7B00D6DE-B41A-2653-D30D-38C2A5D69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19949"/>
            <a:ext cx="2274866" cy="2727912"/>
          </a:xfrm>
          <a:prstGeom prst="rect">
            <a:avLst/>
          </a:prstGeom>
        </p:spPr>
      </p:pic>
      <p:pic>
        <p:nvPicPr>
          <p:cNvPr id="5" name="Billede 4" descr="Et billede, der indeholder Røntgenbilleder, Medicinsk radiologi, radiologi, røntgenfotografering&#10;&#10;Automatisk genereret beskrivelse">
            <a:extLst>
              <a:ext uri="{FF2B5EF4-FFF2-40B4-BE49-F238E27FC236}">
                <a16:creationId xmlns:a16="http://schemas.microsoft.com/office/drawing/2014/main" id="{C11A2A4F-C873-1110-2373-2D2772441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02" y="964190"/>
            <a:ext cx="3623759" cy="316461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8EED5205-7DE1-3053-D550-01354B2A5E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6033" y="535258"/>
            <a:ext cx="5419765" cy="4022482"/>
          </a:xfrm>
          <a:prstGeom prst="rect">
            <a:avLst/>
          </a:prstGeom>
        </p:spPr>
      </p:pic>
      <p:pic>
        <p:nvPicPr>
          <p:cNvPr id="10" name="Billede 9" descr="Et billede, der indeholder tekst, linje/række, Font/skrifttype, nummer/tal&#10;&#10;Automatisk genereret beskrivelse">
            <a:extLst>
              <a:ext uri="{FF2B5EF4-FFF2-40B4-BE49-F238E27FC236}">
                <a16:creationId xmlns:a16="http://schemas.microsoft.com/office/drawing/2014/main" id="{FD22E363-E64D-014F-0CC7-1AA077E6A3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80964" y="3290023"/>
            <a:ext cx="3411617" cy="27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2249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9A8E7F9-48D5-24E8-E360-BDF56C3252DC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9537867-3CB5-21BC-524D-BC3F05452D38}"/>
              </a:ext>
            </a:extLst>
          </p:cNvPr>
          <p:cNvSpPr txBox="1"/>
          <p:nvPr/>
        </p:nvSpPr>
        <p:spPr>
          <a:xfrm>
            <a:off x="840205" y="273648"/>
            <a:ext cx="151553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SEPTISK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63B1CCD-0A8C-03FD-7941-13FB0C6ACCBC}"/>
              </a:ext>
            </a:extLst>
          </p:cNvPr>
          <p:cNvSpPr txBox="1"/>
          <p:nvPr/>
        </p:nvSpPr>
        <p:spPr>
          <a:xfrm>
            <a:off x="840204" y="1379349"/>
            <a:ext cx="1082240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Årsager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Infektion med bakterie, virus eller svamp </a:t>
            </a:r>
            <a:r>
              <a:rPr lang="da-DK" dirty="0">
                <a:sym typeface="Wingdings" pitchFamily="2" charset="2"/>
              </a:rPr>
              <a:t> inadækvat host-</a:t>
            </a:r>
            <a:r>
              <a:rPr lang="da-DK" dirty="0" err="1">
                <a:sym typeface="Wingdings" pitchFamily="2" charset="2"/>
              </a:rPr>
              <a:t>response</a:t>
            </a:r>
            <a:endParaRPr lang="da-DK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ym typeface="Wingdings" pitchFamily="2" charset="2"/>
              </a:rPr>
              <a:t>Mortalitet 30-50%</a:t>
            </a:r>
            <a:endParaRPr lang="da-DK" dirty="0"/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Systemisk inflammatorisk respons</a:t>
            </a:r>
          </a:p>
          <a:p>
            <a:r>
              <a:rPr lang="da-DK" dirty="0">
                <a:sym typeface="Wingdings" pitchFamily="2" charset="2"/>
              </a:rPr>
              <a:t>	 kapillærlækage og </a:t>
            </a:r>
            <a:r>
              <a:rPr lang="da-DK" dirty="0" err="1">
                <a:sym typeface="Wingdings" pitchFamily="2" charset="2"/>
              </a:rPr>
              <a:t>vasodillatation</a:t>
            </a:r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		 ekstravasal </a:t>
            </a:r>
            <a:r>
              <a:rPr lang="da-DK" dirty="0" err="1">
                <a:sym typeface="Wingdings" pitchFamily="2" charset="2"/>
              </a:rPr>
              <a:t>replacering</a:t>
            </a:r>
            <a:r>
              <a:rPr lang="da-DK" dirty="0">
                <a:sym typeface="Wingdings" pitchFamily="2" charset="2"/>
              </a:rPr>
              <a:t> af væske</a:t>
            </a:r>
          </a:p>
          <a:p>
            <a:r>
              <a:rPr lang="da-DK" dirty="0">
                <a:sym typeface="Wingdings" pitchFamily="2" charset="2"/>
              </a:rPr>
              <a:t>			 nedsat </a:t>
            </a:r>
            <a:r>
              <a:rPr lang="da-DK" dirty="0" err="1">
                <a:sym typeface="Wingdings" pitchFamily="2" charset="2"/>
              </a:rPr>
              <a:t>afterload</a:t>
            </a:r>
            <a:r>
              <a:rPr lang="da-DK" dirty="0">
                <a:sym typeface="Wingdings" pitchFamily="2" charset="2"/>
              </a:rPr>
              <a:t> + nedsat </a:t>
            </a:r>
            <a:r>
              <a:rPr lang="da-DK" dirty="0" err="1">
                <a:sym typeface="Wingdings" pitchFamily="2" charset="2"/>
              </a:rPr>
              <a:t>preload</a:t>
            </a:r>
            <a:endParaRPr lang="da-DK" dirty="0">
              <a:sym typeface="Wingdings" pitchFamily="2" charset="2"/>
            </a:endParaRP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+ DIC  </a:t>
            </a:r>
            <a:r>
              <a:rPr lang="da-DK" dirty="0" err="1">
                <a:sym typeface="Wingdings" pitchFamily="2" charset="2"/>
              </a:rPr>
              <a:t>mikrotromber</a:t>
            </a:r>
            <a:r>
              <a:rPr lang="da-DK" dirty="0">
                <a:sym typeface="Wingdings" pitchFamily="2" charset="2"/>
              </a:rPr>
              <a:t> og forbrug af koagulationsfaktorer</a:t>
            </a:r>
          </a:p>
          <a:p>
            <a:r>
              <a:rPr lang="da-DK" dirty="0">
                <a:sym typeface="Wingdings" pitchFamily="2" charset="2"/>
              </a:rPr>
              <a:t>	 blødninger</a:t>
            </a: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+ inflammation af lungevæv  ARDS</a:t>
            </a:r>
          </a:p>
          <a:p>
            <a:endParaRPr lang="da-DK" dirty="0">
              <a:sym typeface="Wingdings" pitchFamily="2" charset="2"/>
            </a:endParaRPr>
          </a:p>
          <a:p>
            <a:endParaRPr lang="da-DK" dirty="0"/>
          </a:p>
          <a:p>
            <a:endParaRPr lang="da-DK" strike="sngStrike" dirty="0"/>
          </a:p>
        </p:txBody>
      </p:sp>
      <p:pic>
        <p:nvPicPr>
          <p:cNvPr id="3" name="Billede 2" descr="Et billede, der indeholder clipart, tegning, skitse, Børnekunst&#10;&#10;Automatisk genereret beskrivelse">
            <a:extLst>
              <a:ext uri="{FF2B5EF4-FFF2-40B4-BE49-F238E27FC236}">
                <a16:creationId xmlns:a16="http://schemas.microsoft.com/office/drawing/2014/main" id="{2AB88BCD-F04B-8FC9-AFDC-95F2DB8B1A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25040"/>
            <a:ext cx="2274865" cy="271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976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29A8E7F9-48D5-24E8-E360-BDF56C3252DC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9537867-3CB5-21BC-524D-BC3F05452D38}"/>
              </a:ext>
            </a:extLst>
          </p:cNvPr>
          <p:cNvSpPr txBox="1"/>
          <p:nvPr/>
        </p:nvSpPr>
        <p:spPr>
          <a:xfrm>
            <a:off x="840205" y="273648"/>
            <a:ext cx="151553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SEPTISK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2" name="Billede 1" descr="Et billede, der indeholder tekst, skærmbillede, Font/skrifttype, diagram&#10;&#10;Automatisk genereret beskrivelse">
            <a:extLst>
              <a:ext uri="{FF2B5EF4-FFF2-40B4-BE49-F238E27FC236}">
                <a16:creationId xmlns:a16="http://schemas.microsoft.com/office/drawing/2014/main" id="{FB69BDBA-419A-C7FB-6E21-F9E8EEEAB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786" y="418004"/>
            <a:ext cx="8029317" cy="6021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3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3F0CC0-0E41-D368-5F6E-5153A7C8B68A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DB6E5D8-7520-219A-38EC-1D5EB37840C7}"/>
              </a:ext>
            </a:extLst>
          </p:cNvPr>
          <p:cNvSpPr txBox="1"/>
          <p:nvPr/>
        </p:nvSpPr>
        <p:spPr>
          <a:xfrm>
            <a:off x="840204" y="273648"/>
            <a:ext cx="280189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HYPOVOLÆMISK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C0AF9E19-11A9-5E7D-C81F-5204C17B5CBF}"/>
              </a:ext>
            </a:extLst>
          </p:cNvPr>
          <p:cNvSpPr txBox="1"/>
          <p:nvPr/>
        </p:nvSpPr>
        <p:spPr>
          <a:xfrm>
            <a:off x="840204" y="1379349"/>
            <a:ext cx="1082240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Årsager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Hæmoragisk</a:t>
            </a:r>
            <a:r>
              <a:rPr lang="da-DK" dirty="0"/>
              <a:t> (post-</a:t>
            </a:r>
            <a:r>
              <a:rPr lang="da-DK" dirty="0" err="1"/>
              <a:t>partum</a:t>
            </a:r>
            <a:r>
              <a:rPr lang="da-DK" dirty="0"/>
              <a:t>, ulcus, traumatisk blødning) eller non-</a:t>
            </a:r>
            <a:r>
              <a:rPr lang="da-DK" dirty="0" err="1"/>
              <a:t>hæmoragisk</a:t>
            </a:r>
            <a:r>
              <a:rPr lang="da-DK" dirty="0"/>
              <a:t> (</a:t>
            </a:r>
            <a:r>
              <a:rPr lang="da-DK" dirty="0" err="1"/>
              <a:t>brændsår</a:t>
            </a:r>
            <a:r>
              <a:rPr lang="da-DK" dirty="0"/>
              <a:t>, GI-tab, dehydrering)</a:t>
            </a:r>
            <a:endParaRPr lang="da-DK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>
              <a:sym typeface="Wingdings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>
                <a:sym typeface="Wingdings" pitchFamily="2" charset="2"/>
              </a:rPr>
              <a:t>Mortalitet 30-50%</a:t>
            </a:r>
            <a:endParaRPr lang="da-DK" dirty="0"/>
          </a:p>
          <a:p>
            <a:endParaRPr lang="da-DK" dirty="0"/>
          </a:p>
          <a:p>
            <a:r>
              <a:rPr lang="da-DK" dirty="0">
                <a:sym typeface="Wingdings" pitchFamily="2" charset="2"/>
              </a:rPr>
              <a:t>Nedsat intravasal volumen</a:t>
            </a:r>
          </a:p>
          <a:p>
            <a:r>
              <a:rPr lang="da-DK" dirty="0">
                <a:sym typeface="Wingdings" pitchFamily="2" charset="2"/>
              </a:rPr>
              <a:t>	 nedsat </a:t>
            </a:r>
            <a:r>
              <a:rPr lang="da-DK" dirty="0" err="1">
                <a:sym typeface="Wingdings" pitchFamily="2" charset="2"/>
              </a:rPr>
              <a:t>preload</a:t>
            </a:r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		 nedsat CO</a:t>
            </a:r>
          </a:p>
          <a:p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+ Elektrolytforstyrrelser</a:t>
            </a:r>
          </a:p>
          <a:p>
            <a:r>
              <a:rPr lang="da-DK" dirty="0">
                <a:sym typeface="Wingdings" pitchFamily="2" charset="2"/>
              </a:rPr>
              <a:t>	 Evt. </a:t>
            </a:r>
            <a:r>
              <a:rPr lang="da-DK" dirty="0" err="1">
                <a:sym typeface="Wingdings" pitchFamily="2" charset="2"/>
              </a:rPr>
              <a:t>hyponatriæmi</a:t>
            </a:r>
            <a:endParaRPr lang="da-DK" dirty="0">
              <a:sym typeface="Wingdings" pitchFamily="2" charset="2"/>
            </a:endParaRPr>
          </a:p>
          <a:p>
            <a:r>
              <a:rPr lang="da-DK" dirty="0">
                <a:sym typeface="Wingdings" pitchFamily="2" charset="2"/>
              </a:rPr>
              <a:t>		 osmotisk </a:t>
            </a:r>
            <a:r>
              <a:rPr lang="da-DK" dirty="0" err="1">
                <a:sym typeface="Wingdings" pitchFamily="2" charset="2"/>
              </a:rPr>
              <a:t>demyelinisering</a:t>
            </a:r>
            <a:r>
              <a:rPr lang="da-DK" dirty="0">
                <a:sym typeface="Wingdings" pitchFamily="2" charset="2"/>
              </a:rPr>
              <a:t> + hjerneødem og kramper</a:t>
            </a:r>
          </a:p>
          <a:p>
            <a:endParaRPr lang="da-DK" dirty="0">
              <a:sym typeface="Wingdings" pitchFamily="2" charset="2"/>
            </a:endParaRPr>
          </a:p>
          <a:p>
            <a:endParaRPr lang="da-DK" dirty="0"/>
          </a:p>
          <a:p>
            <a:endParaRPr lang="da-DK" strike="sngStrike" dirty="0"/>
          </a:p>
        </p:txBody>
      </p:sp>
      <p:pic>
        <p:nvPicPr>
          <p:cNvPr id="3" name="Billede 2" descr="Et billede, der indeholder tegning, clipart, skitse, Børnekunst&#10;&#10;Automatisk genereret beskrivelse">
            <a:extLst>
              <a:ext uri="{FF2B5EF4-FFF2-40B4-BE49-F238E27FC236}">
                <a16:creationId xmlns:a16="http://schemas.microsoft.com/office/drawing/2014/main" id="{CEC17F5B-3D06-8908-A0C2-9B5485EAD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557" y="4025040"/>
            <a:ext cx="2274865" cy="2718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5351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3F0CC0-0E41-D368-5F6E-5153A7C8B68A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DB6E5D8-7520-219A-38EC-1D5EB37840C7}"/>
              </a:ext>
            </a:extLst>
          </p:cNvPr>
          <p:cNvSpPr txBox="1"/>
          <p:nvPr/>
        </p:nvSpPr>
        <p:spPr>
          <a:xfrm>
            <a:off x="840204" y="273648"/>
            <a:ext cx="280189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HYPOVOLÆMISK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5" name="Billede 4" descr="Et billede, der indeholder tekst, skærmbillede, Font/skrifttype, menu&#10;&#10;Automatisk genereret beskrivelse">
            <a:extLst>
              <a:ext uri="{FF2B5EF4-FFF2-40B4-BE49-F238E27FC236}">
                <a16:creationId xmlns:a16="http://schemas.microsoft.com/office/drawing/2014/main" id="{AB52D5C1-B2BD-D52C-F073-E04CFABD5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011" y="1022399"/>
            <a:ext cx="6017056" cy="4231217"/>
          </a:xfrm>
          <a:prstGeom prst="rect">
            <a:avLst/>
          </a:prstGeom>
        </p:spPr>
      </p:pic>
      <p:pic>
        <p:nvPicPr>
          <p:cNvPr id="9" name="Billede 8" descr="Et billede, der indeholder tekst, skærmbillede, Font/skrifttype, design&#10;&#10;Automatisk genereret beskrivelse">
            <a:extLst>
              <a:ext uri="{FF2B5EF4-FFF2-40B4-BE49-F238E27FC236}">
                <a16:creationId xmlns:a16="http://schemas.microsoft.com/office/drawing/2014/main" id="{825E8BD9-2FDF-3745-F427-E54189F7A9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4406" y="2177331"/>
            <a:ext cx="5999713" cy="4231216"/>
          </a:xfrm>
          <a:prstGeom prst="rect">
            <a:avLst/>
          </a:prstGeom>
        </p:spPr>
      </p:pic>
      <p:pic>
        <p:nvPicPr>
          <p:cNvPr id="12" name="Billede 11" descr="Et billede, der indeholder tekst, skærmbillede, Font/skrifttype, logo&#10;&#10;Automatisk genereret beskrivelse">
            <a:extLst>
              <a:ext uri="{FF2B5EF4-FFF2-40B4-BE49-F238E27FC236}">
                <a16:creationId xmlns:a16="http://schemas.microsoft.com/office/drawing/2014/main" id="{7501F20B-2BAA-6F69-BD5F-3306CC284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0819" y="526943"/>
            <a:ext cx="3381550" cy="1741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5688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A73F0CC0-0E41-D368-5F6E-5153A7C8B68A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3DB6E5D8-7520-219A-38EC-1D5EB37840C7}"/>
              </a:ext>
            </a:extLst>
          </p:cNvPr>
          <p:cNvSpPr txBox="1"/>
          <p:nvPr/>
        </p:nvSpPr>
        <p:spPr>
          <a:xfrm>
            <a:off x="840204" y="273648"/>
            <a:ext cx="280189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HYPOVOLÆMISK</a:t>
            </a:r>
            <a:endParaRPr lang="da-DK" dirty="0">
              <a:solidFill>
                <a:schemeClr val="bg2"/>
              </a:solidFill>
            </a:endParaRPr>
          </a:p>
        </p:txBody>
      </p:sp>
      <p:pic>
        <p:nvPicPr>
          <p:cNvPr id="4" name="Billede 3" descr="Et billede, der indeholder tekst, diagram, skærmbillede, linje/række&#10;&#10;Automatisk genereret beskrivelse">
            <a:extLst>
              <a:ext uri="{FF2B5EF4-FFF2-40B4-BE49-F238E27FC236}">
                <a16:creationId xmlns:a16="http://schemas.microsoft.com/office/drawing/2014/main" id="{B09198EC-51C2-F52C-E178-594D8223F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6531" y="417999"/>
            <a:ext cx="8161572" cy="6021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95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</p:spTree>
    <p:extLst>
      <p:ext uri="{BB962C8B-B14F-4D97-AF65-F5344CB8AC3E}">
        <p14:creationId xmlns:p14="http://schemas.microsoft.com/office/powerpoint/2010/main" val="2029207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771FB398-9853-4085-B15C-C860D984D164}"/>
              </a:ext>
            </a:extLst>
          </p:cNvPr>
          <p:cNvSpPr txBox="1"/>
          <p:nvPr/>
        </p:nvSpPr>
        <p:spPr>
          <a:xfrm>
            <a:off x="380319" y="662176"/>
            <a:ext cx="5572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HUD: </a:t>
            </a:r>
            <a:r>
              <a:rPr lang="da-DK" dirty="0">
                <a:solidFill>
                  <a:schemeClr val="accent1"/>
                </a:solidFill>
              </a:rPr>
              <a:t>Bleg, kold og klam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Temperatur: →/</a:t>
            </a:r>
            <a:r>
              <a:rPr lang="da-DK" dirty="0">
                <a:solidFill>
                  <a:schemeClr val="accent1"/>
                </a:solidFill>
              </a:rPr>
              <a:t>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Halsvenestase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CO: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Undersøgelser: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Ultralyd!!! / EKG / KAG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B8600B7A-C953-C84B-2E1F-2C7B9E99031A}"/>
              </a:ext>
            </a:extLst>
          </p:cNvPr>
          <p:cNvSpPr txBox="1"/>
          <p:nvPr/>
        </p:nvSpPr>
        <p:spPr>
          <a:xfrm>
            <a:off x="380319" y="3984260"/>
            <a:ext cx="5572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HUD: </a:t>
            </a:r>
            <a:r>
              <a:rPr lang="da-DK" dirty="0">
                <a:solidFill>
                  <a:srgbClr val="C00000"/>
                </a:solidFill>
              </a:rPr>
              <a:t>Rødmende, varm og tør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Temperatur: </a:t>
            </a:r>
            <a:r>
              <a:rPr lang="da-DK" dirty="0">
                <a:solidFill>
                  <a:srgbClr val="C00000"/>
                </a:solidFill>
              </a:rPr>
              <a:t>↑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Inficeret (lunge, urinveje, GI, hud)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Ødemer?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CO: →/</a:t>
            </a:r>
            <a:r>
              <a:rPr lang="da-DK" dirty="0">
                <a:solidFill>
                  <a:srgbClr val="C00000"/>
                </a:solidFill>
              </a:rPr>
              <a:t>↑</a:t>
            </a:r>
            <a:r>
              <a:rPr lang="da-DK" dirty="0"/>
              <a:t>/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endParaRPr lang="da-DK" dirty="0"/>
          </a:p>
          <a:p>
            <a:r>
              <a:rPr lang="da-DK" dirty="0"/>
              <a:t>Undersøgelser:</a:t>
            </a:r>
          </a:p>
          <a:p>
            <a:r>
              <a:rPr lang="da-DK" dirty="0"/>
              <a:t>Blodprøver / Røntgen / </a:t>
            </a:r>
            <a:r>
              <a:rPr lang="da-DK" dirty="0" err="1"/>
              <a:t>Mikrobio</a:t>
            </a:r>
            <a:endParaRPr lang="da-DK" dirty="0"/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0F129637-69E4-9E0D-0A3B-3ED473F55FA6}"/>
              </a:ext>
            </a:extLst>
          </p:cNvPr>
          <p:cNvSpPr txBox="1"/>
          <p:nvPr/>
        </p:nvSpPr>
        <p:spPr>
          <a:xfrm>
            <a:off x="6239554" y="662176"/>
            <a:ext cx="5572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HUD: </a:t>
            </a:r>
            <a:r>
              <a:rPr lang="da-DK" dirty="0">
                <a:solidFill>
                  <a:schemeClr val="accent1"/>
                </a:solidFill>
              </a:rPr>
              <a:t>Bleg, kold og tør (lidt klam)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Temperatur: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Måske med et blødende hul i kroppen?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Ikke-tydelige vener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CO: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Undersøgelser: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Ultralyd / CT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DBD77F16-E2A0-FD13-1E65-2A8F02CEC769}"/>
              </a:ext>
            </a:extLst>
          </p:cNvPr>
          <p:cNvSpPr txBox="1"/>
          <p:nvPr/>
        </p:nvSpPr>
        <p:spPr>
          <a:xfrm>
            <a:off x="6239554" y="3976496"/>
            <a:ext cx="55721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HUD: </a:t>
            </a:r>
            <a:r>
              <a:rPr lang="da-DK" dirty="0">
                <a:solidFill>
                  <a:schemeClr val="accent1"/>
                </a:solidFill>
              </a:rPr>
              <a:t>Bleg, kold og tør, særligt på ekstremiteter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Temperatur: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Halsvenestase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Agonal</a:t>
            </a:r>
            <a:r>
              <a:rPr lang="da-DK" dirty="0"/>
              <a:t>/overfladisk vejrtrækning?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CO: </a:t>
            </a:r>
            <a:r>
              <a:rPr lang="da-DK" dirty="0">
                <a:solidFill>
                  <a:schemeClr val="accent1"/>
                </a:solidFill>
              </a:rPr>
              <a:t>↓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Undersøgelser: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EKG / Røntgen / Ultralyd / CT</a:t>
            </a:r>
          </a:p>
        </p:txBody>
      </p:sp>
    </p:spTree>
    <p:extLst>
      <p:ext uri="{BB962C8B-B14F-4D97-AF65-F5344CB8AC3E}">
        <p14:creationId xmlns:p14="http://schemas.microsoft.com/office/powerpoint/2010/main" val="2416218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1CFD4C-7C2B-F690-2550-E02ED8B77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0" y="1441938"/>
            <a:ext cx="7413869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En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livstruende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tilstand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Kritisk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nedsat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gennemblødning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af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vævet</a:t>
            </a: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b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Cirkulatorisk</a:t>
            </a:r>
            <a:r>
              <a:rPr lang="en-US" sz="32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svigt</a:t>
            </a:r>
            <a:endParaRPr lang="en-US" sz="32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313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rosty White Background">
            <a:extLst>
              <a:ext uri="{FF2B5EF4-FFF2-40B4-BE49-F238E27FC236}">
                <a16:creationId xmlns:a16="http://schemas.microsoft.com/office/drawing/2014/main" id="{B4E3BF2C-DB43-5EAC-FE3A-F424B1F219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068" y="-403839"/>
            <a:ext cx="13104145" cy="737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710F8DA-B6B5-DFB4-20F5-CD0BDB8E5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b="1" dirty="0"/>
              <a:t>KOLDT SHOCK</a:t>
            </a:r>
          </a:p>
        </p:txBody>
      </p:sp>
      <p:pic>
        <p:nvPicPr>
          <p:cNvPr id="1026" name="Picture 2" descr="Carotid sinus: Anatomical structure and function | Kenhub">
            <a:extLst>
              <a:ext uri="{FF2B5EF4-FFF2-40B4-BE49-F238E27FC236}">
                <a16:creationId xmlns:a16="http://schemas.microsoft.com/office/drawing/2014/main" id="{5F230EEA-70E5-E986-89A3-A25F62DC04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20"/>
          <a:stretch/>
        </p:blipFill>
        <p:spPr bwMode="auto">
          <a:xfrm>
            <a:off x="3381525" y="4411858"/>
            <a:ext cx="2211369" cy="2003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Brain Stem: Anatomy and 3D Illustrations">
            <a:extLst>
              <a:ext uri="{FF2B5EF4-FFF2-40B4-BE49-F238E27FC236}">
                <a16:creationId xmlns:a16="http://schemas.microsoft.com/office/drawing/2014/main" id="{4F2E50CB-B834-BA0C-DFFC-FF07560A3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808" l="7541" r="90164">
                        <a14:foregroundMark x1="7541" y1="38609" x2="7541" y2="38609"/>
                        <a14:foregroundMark x1="90164" y1="49760" x2="90164" y2="49760"/>
                        <a14:foregroundMark x1="60984" y1="69904" x2="60984" y2="69904"/>
                        <a14:foregroundMark x1="63115" y1="69305" x2="63115" y2="69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26" y="1596589"/>
            <a:ext cx="1585756" cy="2168067"/>
          </a:xfrm>
          <a:prstGeom prst="rect">
            <a:avLst/>
          </a:prstGeom>
          <a:noFill/>
        </p:spPr>
      </p:pic>
      <p:pic>
        <p:nvPicPr>
          <p:cNvPr id="1030" name="Picture 6" descr="Vasoconstriction and vasodilation - Servier Medical Art">
            <a:extLst>
              <a:ext uri="{FF2B5EF4-FFF2-40B4-BE49-F238E27FC236}">
                <a16:creationId xmlns:a16="http://schemas.microsoft.com/office/drawing/2014/main" id="{4F3BF110-6AA3-F653-9BD8-7ECC0D6B6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198" y="3976488"/>
            <a:ext cx="2140672" cy="177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llede 4" descr="Et billede, der indeholder person, Ansigt, træ, Pensionist&#10;&#10;Automatisk genereret beskrivelse">
            <a:extLst>
              <a:ext uri="{FF2B5EF4-FFF2-40B4-BE49-F238E27FC236}">
                <a16:creationId xmlns:a16="http://schemas.microsoft.com/office/drawing/2014/main" id="{022563AA-3212-ACE1-8EA6-E157E907A7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078" y="1596589"/>
            <a:ext cx="3561855" cy="2374570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15215E6C-859D-F95B-54FD-08B3306B94ED}"/>
              </a:ext>
            </a:extLst>
          </p:cNvPr>
          <p:cNvSpPr txBox="1"/>
          <p:nvPr/>
        </p:nvSpPr>
        <p:spPr>
          <a:xfrm>
            <a:off x="1160971" y="2848709"/>
            <a:ext cx="1139324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2800" dirty="0"/>
              <a:t>BT ↓ </a:t>
            </a:r>
          </a:p>
        </p:txBody>
      </p:sp>
      <p:cxnSp>
        <p:nvCxnSpPr>
          <p:cNvPr id="9" name="Buet forbindelse 8">
            <a:extLst>
              <a:ext uri="{FF2B5EF4-FFF2-40B4-BE49-F238E27FC236}">
                <a16:creationId xmlns:a16="http://schemas.microsoft.com/office/drawing/2014/main" id="{371D73C2-F422-E2C8-459F-B97971B74154}"/>
              </a:ext>
            </a:extLst>
          </p:cNvPr>
          <p:cNvCxnSpPr>
            <a:cxnSpLocks/>
          </p:cNvCxnSpPr>
          <p:nvPr/>
        </p:nvCxnSpPr>
        <p:spPr>
          <a:xfrm>
            <a:off x="1945164" y="4370950"/>
            <a:ext cx="1175681" cy="985888"/>
          </a:xfrm>
          <a:prstGeom prst="curvedConnector3">
            <a:avLst>
              <a:gd name="adj1" fmla="val -3471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Buet forbindelse 14">
            <a:extLst>
              <a:ext uri="{FF2B5EF4-FFF2-40B4-BE49-F238E27FC236}">
                <a16:creationId xmlns:a16="http://schemas.microsoft.com/office/drawing/2014/main" id="{8F0656BE-FFBC-E1D9-43C3-F2DDBE86B025}"/>
              </a:ext>
            </a:extLst>
          </p:cNvPr>
          <p:cNvCxnSpPr>
            <a:cxnSpLocks/>
          </p:cNvCxnSpPr>
          <p:nvPr/>
        </p:nvCxnSpPr>
        <p:spPr>
          <a:xfrm>
            <a:off x="8219632" y="3088788"/>
            <a:ext cx="1297940" cy="1282162"/>
          </a:xfrm>
          <a:prstGeom prst="curvedConnector3">
            <a:avLst>
              <a:gd name="adj1" fmla="val 5990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Buet forbindelse 16">
            <a:extLst>
              <a:ext uri="{FF2B5EF4-FFF2-40B4-BE49-F238E27FC236}">
                <a16:creationId xmlns:a16="http://schemas.microsoft.com/office/drawing/2014/main" id="{B7DA162C-6508-A9DD-6D98-76CF625A8F8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676387" y="3824650"/>
            <a:ext cx="1393151" cy="1138816"/>
          </a:xfrm>
          <a:prstGeom prst="curvedConnector3">
            <a:avLst>
              <a:gd name="adj1" fmla="val 6927"/>
            </a:avLst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pilforbindelse 36">
            <a:extLst>
              <a:ext uri="{FF2B5EF4-FFF2-40B4-BE49-F238E27FC236}">
                <a16:creationId xmlns:a16="http://schemas.microsoft.com/office/drawing/2014/main" id="{A989F412-167D-7DCF-7DC5-BB6D8247BE5C}"/>
              </a:ext>
            </a:extLst>
          </p:cNvPr>
          <p:cNvCxnSpPr>
            <a:cxnSpLocks/>
          </p:cNvCxnSpPr>
          <p:nvPr/>
        </p:nvCxnSpPr>
        <p:spPr>
          <a:xfrm flipH="1" flipV="1">
            <a:off x="10777009" y="5263685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pilforbindelse 39">
            <a:extLst>
              <a:ext uri="{FF2B5EF4-FFF2-40B4-BE49-F238E27FC236}">
                <a16:creationId xmlns:a16="http://schemas.microsoft.com/office/drawing/2014/main" id="{4D0A40E3-494E-5F7F-178A-D5E2DB89A368}"/>
              </a:ext>
            </a:extLst>
          </p:cNvPr>
          <p:cNvCxnSpPr>
            <a:cxnSpLocks/>
          </p:cNvCxnSpPr>
          <p:nvPr/>
        </p:nvCxnSpPr>
        <p:spPr>
          <a:xfrm flipH="1" flipV="1">
            <a:off x="10582623" y="5395234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Lige pilforbindelse 40">
            <a:extLst>
              <a:ext uri="{FF2B5EF4-FFF2-40B4-BE49-F238E27FC236}">
                <a16:creationId xmlns:a16="http://schemas.microsoft.com/office/drawing/2014/main" id="{58BA6AD1-CE80-4240-8ACC-700BE85A9C16}"/>
              </a:ext>
            </a:extLst>
          </p:cNvPr>
          <p:cNvCxnSpPr>
            <a:cxnSpLocks/>
          </p:cNvCxnSpPr>
          <p:nvPr/>
        </p:nvCxnSpPr>
        <p:spPr>
          <a:xfrm flipH="1" flipV="1">
            <a:off x="10904718" y="5152648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Lige pilforbindelse 41">
            <a:extLst>
              <a:ext uri="{FF2B5EF4-FFF2-40B4-BE49-F238E27FC236}">
                <a16:creationId xmlns:a16="http://schemas.microsoft.com/office/drawing/2014/main" id="{AA0169CD-E71C-4B76-E110-A7E8B56821A9}"/>
              </a:ext>
            </a:extLst>
          </p:cNvPr>
          <p:cNvCxnSpPr>
            <a:cxnSpLocks/>
          </p:cNvCxnSpPr>
          <p:nvPr/>
        </p:nvCxnSpPr>
        <p:spPr>
          <a:xfrm flipH="1" flipV="1">
            <a:off x="11070529" y="5000248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D781E3AC-FCB6-E356-D742-65A560716742}"/>
              </a:ext>
            </a:extLst>
          </p:cNvPr>
          <p:cNvCxnSpPr>
            <a:cxnSpLocks/>
          </p:cNvCxnSpPr>
          <p:nvPr/>
        </p:nvCxnSpPr>
        <p:spPr>
          <a:xfrm flipH="1" flipV="1">
            <a:off x="11193992" y="4839344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Lige pilforbindelse 43">
            <a:extLst>
              <a:ext uri="{FF2B5EF4-FFF2-40B4-BE49-F238E27FC236}">
                <a16:creationId xmlns:a16="http://schemas.microsoft.com/office/drawing/2014/main" id="{1315310C-69D3-80C6-7840-0B7012AD8BAE}"/>
              </a:ext>
            </a:extLst>
          </p:cNvPr>
          <p:cNvCxnSpPr>
            <a:cxnSpLocks/>
          </p:cNvCxnSpPr>
          <p:nvPr/>
        </p:nvCxnSpPr>
        <p:spPr>
          <a:xfrm flipH="1" flipV="1">
            <a:off x="11326813" y="4658832"/>
            <a:ext cx="224366" cy="2512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2544B8F8-34FB-3863-FF04-8E9A47054557}"/>
              </a:ext>
            </a:extLst>
          </p:cNvPr>
          <p:cNvCxnSpPr>
            <a:cxnSpLocks/>
          </p:cNvCxnSpPr>
          <p:nvPr/>
        </p:nvCxnSpPr>
        <p:spPr>
          <a:xfrm>
            <a:off x="9683455" y="4370950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pilforbindelse 47">
            <a:extLst>
              <a:ext uri="{FF2B5EF4-FFF2-40B4-BE49-F238E27FC236}">
                <a16:creationId xmlns:a16="http://schemas.microsoft.com/office/drawing/2014/main" id="{E389D767-F419-9963-4556-E7757B51B37F}"/>
              </a:ext>
            </a:extLst>
          </p:cNvPr>
          <p:cNvCxnSpPr>
            <a:cxnSpLocks/>
          </p:cNvCxnSpPr>
          <p:nvPr/>
        </p:nvCxnSpPr>
        <p:spPr>
          <a:xfrm>
            <a:off x="10089062" y="4221313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Lige pilforbindelse 48">
            <a:extLst>
              <a:ext uri="{FF2B5EF4-FFF2-40B4-BE49-F238E27FC236}">
                <a16:creationId xmlns:a16="http://schemas.microsoft.com/office/drawing/2014/main" id="{19B7CD3E-0453-81A2-B244-1935FE3B12D3}"/>
              </a:ext>
            </a:extLst>
          </p:cNvPr>
          <p:cNvCxnSpPr>
            <a:cxnSpLocks/>
          </p:cNvCxnSpPr>
          <p:nvPr/>
        </p:nvCxnSpPr>
        <p:spPr>
          <a:xfrm>
            <a:off x="10273665" y="4135553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Lige pilforbindelse 49">
            <a:extLst>
              <a:ext uri="{FF2B5EF4-FFF2-40B4-BE49-F238E27FC236}">
                <a16:creationId xmlns:a16="http://schemas.microsoft.com/office/drawing/2014/main" id="{461A7D63-2810-7D1F-8C70-794DDB5B5FF5}"/>
              </a:ext>
            </a:extLst>
          </p:cNvPr>
          <p:cNvCxnSpPr>
            <a:cxnSpLocks/>
          </p:cNvCxnSpPr>
          <p:nvPr/>
        </p:nvCxnSpPr>
        <p:spPr>
          <a:xfrm>
            <a:off x="10581543" y="3903717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>
            <a:extLst>
              <a:ext uri="{FF2B5EF4-FFF2-40B4-BE49-F238E27FC236}">
                <a16:creationId xmlns:a16="http://schemas.microsoft.com/office/drawing/2014/main" id="{7C1FAEC0-58B7-C9E9-8881-066A7ECEB980}"/>
              </a:ext>
            </a:extLst>
          </p:cNvPr>
          <p:cNvCxnSpPr>
            <a:cxnSpLocks/>
          </p:cNvCxnSpPr>
          <p:nvPr/>
        </p:nvCxnSpPr>
        <p:spPr>
          <a:xfrm>
            <a:off x="9889160" y="4304867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Lige pilforbindelse 52">
            <a:extLst>
              <a:ext uri="{FF2B5EF4-FFF2-40B4-BE49-F238E27FC236}">
                <a16:creationId xmlns:a16="http://schemas.microsoft.com/office/drawing/2014/main" id="{0A46025A-94EA-B670-E3FF-BD9389DA6540}"/>
              </a:ext>
            </a:extLst>
          </p:cNvPr>
          <p:cNvCxnSpPr>
            <a:cxnSpLocks/>
          </p:cNvCxnSpPr>
          <p:nvPr/>
        </p:nvCxnSpPr>
        <p:spPr>
          <a:xfrm>
            <a:off x="10447388" y="4019631"/>
            <a:ext cx="239734" cy="2213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kstfelt 54">
            <a:extLst>
              <a:ext uri="{FF2B5EF4-FFF2-40B4-BE49-F238E27FC236}">
                <a16:creationId xmlns:a16="http://schemas.microsoft.com/office/drawing/2014/main" id="{D14D99E2-8DF7-3BBC-4C5A-5030DF1BF139}"/>
              </a:ext>
            </a:extLst>
          </p:cNvPr>
          <p:cNvSpPr txBox="1"/>
          <p:nvPr/>
        </p:nvSpPr>
        <p:spPr>
          <a:xfrm>
            <a:off x="6599108" y="6193078"/>
            <a:ext cx="291573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da-DK" b="1" dirty="0"/>
              <a:t>CO = frekvens x slagvolumen</a:t>
            </a:r>
          </a:p>
        </p:txBody>
      </p:sp>
    </p:spTree>
    <p:extLst>
      <p:ext uri="{BB962C8B-B14F-4D97-AF65-F5344CB8AC3E}">
        <p14:creationId xmlns:p14="http://schemas.microsoft.com/office/powerpoint/2010/main" val="23259160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545D644-79C7-C3CF-89E4-97EC2453C7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Behandl udløsende årsag</a:t>
            </a:r>
          </a:p>
          <a:p>
            <a:endParaRPr lang="da-DK" dirty="0"/>
          </a:p>
          <a:p>
            <a:r>
              <a:rPr lang="da-DK" dirty="0"/>
              <a:t>Hypotension? </a:t>
            </a:r>
            <a:r>
              <a:rPr lang="da-DK" dirty="0">
                <a:sym typeface="Wingdings" pitchFamily="2" charset="2"/>
              </a:rPr>
              <a:t></a:t>
            </a:r>
            <a:r>
              <a:rPr lang="da-DK" dirty="0"/>
              <a:t> </a:t>
            </a:r>
            <a:r>
              <a:rPr lang="da-DK" dirty="0" err="1"/>
              <a:t>Vasopressor</a:t>
            </a:r>
            <a:r>
              <a:rPr lang="da-DK" dirty="0"/>
              <a:t>!</a:t>
            </a:r>
          </a:p>
          <a:p>
            <a:pPr lvl="1"/>
            <a:r>
              <a:rPr lang="da-DK" dirty="0"/>
              <a:t>NA (hvor meget?)</a:t>
            </a:r>
          </a:p>
          <a:p>
            <a:pPr lvl="2"/>
            <a:r>
              <a:rPr lang="da-DK" dirty="0"/>
              <a:t>0,05ug/kg/t – 0,50 ug/ml/t</a:t>
            </a:r>
          </a:p>
          <a:p>
            <a:pPr lvl="2"/>
            <a:r>
              <a:rPr lang="da-DK" dirty="0"/>
              <a:t>MAP 65-70mmHg (eller til urinproduktion?)</a:t>
            </a:r>
          </a:p>
          <a:p>
            <a:pPr lvl="1"/>
            <a:r>
              <a:rPr lang="da-DK" dirty="0">
                <a:sym typeface="Wingdings" pitchFamily="2" charset="2"/>
              </a:rPr>
              <a:t></a:t>
            </a:r>
            <a:r>
              <a:rPr lang="da-DK" dirty="0"/>
              <a:t> </a:t>
            </a:r>
            <a:r>
              <a:rPr lang="da-DK" dirty="0" err="1"/>
              <a:t>Inotropika</a:t>
            </a:r>
            <a:r>
              <a:rPr lang="da-DK" dirty="0"/>
              <a:t>: </a:t>
            </a:r>
            <a:r>
              <a:rPr lang="da-DK" dirty="0" err="1"/>
              <a:t>Dobutrex</a:t>
            </a:r>
            <a:r>
              <a:rPr lang="da-DK" dirty="0"/>
              <a:t>, </a:t>
            </a:r>
            <a:r>
              <a:rPr lang="da-DK" dirty="0" err="1"/>
              <a:t>Corotrop</a:t>
            </a:r>
            <a:r>
              <a:rPr lang="da-DK" dirty="0"/>
              <a:t>, </a:t>
            </a:r>
            <a:r>
              <a:rPr lang="da-DK" dirty="0" err="1"/>
              <a:t>Simdax</a:t>
            </a:r>
            <a:endParaRPr lang="da-DK" dirty="0"/>
          </a:p>
          <a:p>
            <a:pPr lvl="1"/>
            <a:r>
              <a:rPr lang="da-DK" dirty="0"/>
              <a:t>Tidlig </a:t>
            </a:r>
            <a:r>
              <a:rPr lang="da-DK" dirty="0" err="1"/>
              <a:t>intubation</a:t>
            </a:r>
            <a:endParaRPr lang="da-DK" dirty="0"/>
          </a:p>
          <a:p>
            <a:r>
              <a:rPr lang="da-DK" dirty="0"/>
              <a:t>Hvad vil vi prøve at opnå? </a:t>
            </a:r>
            <a:r>
              <a:rPr lang="da-DK" dirty="0">
                <a:sym typeface="Wingdings" pitchFamily="2" charset="2"/>
              </a:rPr>
              <a:t> cirkulationsstøtte, sænke </a:t>
            </a:r>
            <a:r>
              <a:rPr lang="da-DK" dirty="0" err="1">
                <a:sym typeface="Wingdings" pitchFamily="2" charset="2"/>
              </a:rPr>
              <a:t>preload</a:t>
            </a:r>
            <a:r>
              <a:rPr lang="da-DK" dirty="0">
                <a:sym typeface="Wingdings" pitchFamily="2" charset="2"/>
              </a:rPr>
              <a:t>, øge </a:t>
            </a:r>
            <a:r>
              <a:rPr lang="da-DK" dirty="0" err="1">
                <a:sym typeface="Wingdings" pitchFamily="2" charset="2"/>
              </a:rPr>
              <a:t>kontraktilitet</a:t>
            </a:r>
            <a:endParaRPr lang="da-DK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50DD123-6F46-D2E7-7884-28BB1F6E78D1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5D63BE0E-0729-06E1-4867-E4E8119BA287}"/>
              </a:ext>
            </a:extLst>
          </p:cNvPr>
          <p:cNvSpPr txBox="1"/>
          <p:nvPr/>
        </p:nvSpPr>
        <p:spPr>
          <a:xfrm>
            <a:off x="840204" y="273648"/>
            <a:ext cx="2212961" cy="523220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KARDIOGENT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A1C12450-4E35-4DDA-4276-4DEB9FF0C8BE}"/>
              </a:ext>
            </a:extLst>
          </p:cNvPr>
          <p:cNvSpPr txBox="1"/>
          <p:nvPr/>
        </p:nvSpPr>
        <p:spPr>
          <a:xfrm>
            <a:off x="2909327" y="535258"/>
            <a:ext cx="221296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BEHANDLING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8186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135F91-E3E1-8FCE-D11A-288706BFD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4409" cy="4351338"/>
          </a:xfrm>
        </p:spPr>
        <p:txBody>
          <a:bodyPr>
            <a:normAutofit/>
          </a:bodyPr>
          <a:lstStyle/>
          <a:p>
            <a:r>
              <a:rPr lang="da-DK" dirty="0"/>
              <a:t>Fjern obstruktionen</a:t>
            </a:r>
          </a:p>
          <a:p>
            <a:pPr lvl="1"/>
            <a:r>
              <a:rPr lang="da-DK" dirty="0"/>
              <a:t>Trykpneumothorax: aflastende dræn IC2 </a:t>
            </a:r>
            <a:r>
              <a:rPr lang="da-DK" dirty="0" err="1"/>
              <a:t>midtklavikulært</a:t>
            </a:r>
            <a:r>
              <a:rPr lang="da-DK" dirty="0"/>
              <a:t> eller IC5-7 </a:t>
            </a:r>
            <a:r>
              <a:rPr lang="da-DK" dirty="0" err="1"/>
              <a:t>midtaxillært</a:t>
            </a:r>
            <a:endParaRPr lang="da-DK" dirty="0"/>
          </a:p>
          <a:p>
            <a:pPr lvl="1"/>
            <a:r>
              <a:rPr lang="da-DK" dirty="0"/>
              <a:t>Tamponade: </a:t>
            </a:r>
            <a:r>
              <a:rPr lang="da-DK" dirty="0" err="1"/>
              <a:t>pericardiocentese</a:t>
            </a:r>
            <a:r>
              <a:rPr lang="da-DK" dirty="0"/>
              <a:t> ultralydsvejledt</a:t>
            </a:r>
          </a:p>
          <a:p>
            <a:pPr lvl="1"/>
            <a:r>
              <a:rPr lang="da-DK" dirty="0" err="1"/>
              <a:t>Lungeemboli</a:t>
            </a:r>
            <a:r>
              <a:rPr lang="da-DK" dirty="0"/>
              <a:t>: </a:t>
            </a:r>
            <a:r>
              <a:rPr lang="da-DK" dirty="0" err="1"/>
              <a:t>trombolyse</a:t>
            </a:r>
            <a:r>
              <a:rPr lang="da-DK" dirty="0"/>
              <a:t> + </a:t>
            </a:r>
            <a:r>
              <a:rPr lang="da-DK" dirty="0" err="1"/>
              <a:t>ufraktioneret</a:t>
            </a:r>
            <a:r>
              <a:rPr lang="da-DK" dirty="0"/>
              <a:t> </a:t>
            </a:r>
            <a:r>
              <a:rPr lang="da-DK" dirty="0" err="1"/>
              <a:t>heparin</a:t>
            </a:r>
            <a:r>
              <a:rPr lang="da-DK" dirty="0"/>
              <a:t> eller kirurgisk </a:t>
            </a:r>
            <a:r>
              <a:rPr lang="da-DK" dirty="0" err="1"/>
              <a:t>embolektomi</a:t>
            </a:r>
            <a:endParaRPr lang="da-DK" dirty="0"/>
          </a:p>
          <a:p>
            <a:pPr lvl="1"/>
            <a:endParaRPr lang="da-DK" sz="2000" dirty="0"/>
          </a:p>
          <a:p>
            <a:r>
              <a:rPr lang="da-DK" dirty="0"/>
              <a:t>Ilt! </a:t>
            </a:r>
            <a:r>
              <a:rPr lang="da-DK" dirty="0">
                <a:sym typeface="Wingdings" pitchFamily="2" charset="2"/>
              </a:rPr>
              <a:t> OBS overtryksventilering  små </a:t>
            </a:r>
            <a:r>
              <a:rPr lang="da-DK" dirty="0" err="1">
                <a:sym typeface="Wingdings" pitchFamily="2" charset="2"/>
              </a:rPr>
              <a:t>tidaler</a:t>
            </a:r>
            <a:r>
              <a:rPr lang="da-DK" dirty="0">
                <a:sym typeface="Wingdings" pitchFamily="2" charset="2"/>
              </a:rPr>
              <a:t> + lavt PEEP</a:t>
            </a:r>
            <a:endParaRPr lang="da-DK" dirty="0"/>
          </a:p>
          <a:p>
            <a:r>
              <a:rPr lang="da-DK" dirty="0"/>
              <a:t>Noradrenalin (er problemet løst inden?)</a:t>
            </a:r>
          </a:p>
          <a:p>
            <a:r>
              <a:rPr lang="da-DK" dirty="0"/>
              <a:t>Væske???</a:t>
            </a:r>
          </a:p>
          <a:p>
            <a:endParaRPr lang="da-DK" sz="2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1018D852-8B7C-52FD-CFE1-16BB266A2604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444E6005-244F-AAF8-2DB9-785768DF2A3C}"/>
              </a:ext>
            </a:extLst>
          </p:cNvPr>
          <p:cNvSpPr txBox="1"/>
          <p:nvPr/>
        </p:nvSpPr>
        <p:spPr>
          <a:xfrm>
            <a:off x="840204" y="273648"/>
            <a:ext cx="230595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OBSTRUKTIVT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14431B1-E279-83F0-4EC7-880FAF1DD778}"/>
              </a:ext>
            </a:extLst>
          </p:cNvPr>
          <p:cNvSpPr txBox="1"/>
          <p:nvPr/>
        </p:nvSpPr>
        <p:spPr>
          <a:xfrm>
            <a:off x="2979666" y="535258"/>
            <a:ext cx="221296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BEHANDLING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39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7E6166C-3C6C-505D-A801-426620C8EE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Hurtig opstart af antibiotisk behandling</a:t>
            </a:r>
          </a:p>
          <a:p>
            <a:r>
              <a:rPr lang="da-DK" dirty="0"/>
              <a:t>30 ml/kg krystalloid første 3 timer (2L/70kg)</a:t>
            </a:r>
          </a:p>
          <a:p>
            <a:r>
              <a:rPr lang="da-DK" dirty="0"/>
              <a:t>NA som </a:t>
            </a:r>
            <a:r>
              <a:rPr lang="da-DK" dirty="0" err="1"/>
              <a:t>vasopressor</a:t>
            </a:r>
            <a:r>
              <a:rPr lang="da-DK" dirty="0"/>
              <a:t>, tidlig opstart mhp. MAP &gt;65mmHg</a:t>
            </a:r>
          </a:p>
          <a:p>
            <a:pPr lvl="1"/>
            <a:r>
              <a:rPr lang="da-DK" dirty="0"/>
              <a:t>Må initieres perifert i større PVK indtil CVK etableret</a:t>
            </a:r>
          </a:p>
          <a:p>
            <a:pPr lvl="1"/>
            <a:r>
              <a:rPr lang="da-DK" dirty="0"/>
              <a:t>PVK anbefalet </a:t>
            </a:r>
            <a:r>
              <a:rPr lang="da-DK" dirty="0" err="1"/>
              <a:t>proximalt</a:t>
            </a:r>
            <a:r>
              <a:rPr lang="da-DK" dirty="0"/>
              <a:t> for </a:t>
            </a:r>
            <a:r>
              <a:rPr lang="da-DK" dirty="0" err="1"/>
              <a:t>fossa</a:t>
            </a:r>
            <a:r>
              <a:rPr lang="da-DK" dirty="0"/>
              <a:t> cubiti***</a:t>
            </a:r>
          </a:p>
          <a:p>
            <a:r>
              <a:rPr lang="da-DK" dirty="0"/>
              <a:t>NA utilstrækkeligt? </a:t>
            </a:r>
            <a:r>
              <a:rPr lang="da-DK" dirty="0">
                <a:sym typeface="Wingdings" pitchFamily="2" charset="2"/>
              </a:rPr>
              <a:t> </a:t>
            </a:r>
            <a:r>
              <a:rPr lang="da-DK" dirty="0" err="1">
                <a:sym typeface="Wingdings" pitchFamily="2" charset="2"/>
              </a:rPr>
              <a:t>Vasopressin</a:t>
            </a:r>
            <a:r>
              <a:rPr lang="da-DK" dirty="0">
                <a:sym typeface="Wingdings" pitchFamily="2" charset="2"/>
              </a:rPr>
              <a:t> (Eller adrenalin-infusion helt akut)</a:t>
            </a:r>
          </a:p>
          <a:p>
            <a:r>
              <a:rPr lang="da-DK" dirty="0" err="1">
                <a:sym typeface="Wingdings" pitchFamily="2" charset="2"/>
              </a:rPr>
              <a:t>Shock</a:t>
            </a:r>
            <a:r>
              <a:rPr lang="da-DK" dirty="0">
                <a:sym typeface="Wingdings" pitchFamily="2" charset="2"/>
              </a:rPr>
              <a:t>-reversal (</a:t>
            </a:r>
            <a:r>
              <a:rPr lang="da-DK" dirty="0" err="1">
                <a:sym typeface="Wingdings" pitchFamily="2" charset="2"/>
              </a:rPr>
              <a:t>hydrocortison</a:t>
            </a:r>
            <a:r>
              <a:rPr lang="da-DK" dirty="0">
                <a:sym typeface="Wingdings" pitchFamily="2" charset="2"/>
              </a:rPr>
              <a:t> 50 mg x 4)</a:t>
            </a:r>
          </a:p>
          <a:p>
            <a:r>
              <a:rPr lang="da-DK" dirty="0">
                <a:sym typeface="Wingdings" pitchFamily="2" charset="2"/>
              </a:rPr>
              <a:t>Væske???</a:t>
            </a:r>
          </a:p>
          <a:p>
            <a:endParaRPr lang="da-DK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FB99321B-EE58-3290-3A94-AFEB88E037B8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6DEFFF03-5F70-F6AD-7861-F8BE6C329996}"/>
              </a:ext>
            </a:extLst>
          </p:cNvPr>
          <p:cNvSpPr txBox="1"/>
          <p:nvPr/>
        </p:nvSpPr>
        <p:spPr>
          <a:xfrm>
            <a:off x="840205" y="273648"/>
            <a:ext cx="1515538" cy="523220"/>
          </a:xfrm>
          <a:prstGeom prst="rect">
            <a:avLst/>
          </a:prstGeom>
          <a:solidFill>
            <a:srgbClr val="7030A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SEPTISK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53076CDD-5ABB-7072-04B1-B9BB5491FBDF}"/>
              </a:ext>
            </a:extLst>
          </p:cNvPr>
          <p:cNvSpPr txBox="1"/>
          <p:nvPr/>
        </p:nvSpPr>
        <p:spPr>
          <a:xfrm>
            <a:off x="2205942" y="535258"/>
            <a:ext cx="221296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BEHANDLING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41380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81C5407-F05E-2174-E3D0-3D5C176D8F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a-DK" dirty="0"/>
              <a:t>Stop væsketabet + erstat væsketabet</a:t>
            </a:r>
          </a:p>
          <a:p>
            <a:pPr lvl="1"/>
            <a:r>
              <a:rPr lang="da-DK" dirty="0"/>
              <a:t>2 store IV-adgange krævet</a:t>
            </a:r>
          </a:p>
          <a:p>
            <a:r>
              <a:rPr lang="da-DK" dirty="0"/>
              <a:t>Opvarm! (OBS den dødelige triade: acidose, </a:t>
            </a:r>
            <a:r>
              <a:rPr lang="da-DK" dirty="0" err="1"/>
              <a:t>hypovolæmi</a:t>
            </a:r>
            <a:r>
              <a:rPr lang="da-DK" dirty="0"/>
              <a:t>, </a:t>
            </a:r>
            <a:r>
              <a:rPr lang="da-DK" dirty="0" err="1"/>
              <a:t>hypotermi</a:t>
            </a:r>
            <a:r>
              <a:rPr lang="da-DK" dirty="0"/>
              <a:t>)</a:t>
            </a:r>
          </a:p>
          <a:p>
            <a:r>
              <a:rPr lang="da-DK" dirty="0" err="1"/>
              <a:t>Trendelenburg</a:t>
            </a:r>
            <a:r>
              <a:rPr lang="da-DK" dirty="0"/>
              <a:t>/hævet ben</a:t>
            </a:r>
          </a:p>
          <a:p>
            <a:r>
              <a:rPr lang="da-DK" dirty="0" err="1"/>
              <a:t>Hæmoragisk</a:t>
            </a:r>
            <a:r>
              <a:rPr lang="da-DK" dirty="0"/>
              <a:t>:</a:t>
            </a:r>
          </a:p>
          <a:p>
            <a:pPr lvl="1"/>
            <a:r>
              <a:rPr lang="da-DK" dirty="0"/>
              <a:t>Balanceret blodterapi 4:4:1</a:t>
            </a:r>
          </a:p>
          <a:p>
            <a:pPr lvl="1"/>
            <a:r>
              <a:rPr lang="da-DK" dirty="0" err="1"/>
              <a:t>Tranexamsyre</a:t>
            </a:r>
            <a:r>
              <a:rPr lang="da-DK" dirty="0"/>
              <a:t> 1g &lt; 3timer efter traume</a:t>
            </a:r>
          </a:p>
          <a:p>
            <a:r>
              <a:rPr lang="da-DK" dirty="0"/>
              <a:t>Non-</a:t>
            </a:r>
            <a:r>
              <a:rPr lang="da-DK" dirty="0" err="1"/>
              <a:t>hæmoragisk</a:t>
            </a:r>
            <a:r>
              <a:rPr lang="da-DK" dirty="0"/>
              <a:t>: </a:t>
            </a:r>
          </a:p>
          <a:p>
            <a:pPr lvl="1"/>
            <a:r>
              <a:rPr lang="da-DK" dirty="0"/>
              <a:t>Volumen </a:t>
            </a:r>
            <a:r>
              <a:rPr lang="da-DK" dirty="0" err="1"/>
              <a:t>resucitation</a:t>
            </a:r>
            <a:r>
              <a:rPr lang="da-DK" dirty="0"/>
              <a:t> med ”varm” krystalloid 30ml/kg bolus + </a:t>
            </a:r>
            <a:r>
              <a:rPr lang="da-DK" dirty="0" err="1"/>
              <a:t>kont</a:t>
            </a:r>
            <a:r>
              <a:rPr lang="da-DK" dirty="0"/>
              <a:t>. Infusion</a:t>
            </a:r>
          </a:p>
          <a:p>
            <a:r>
              <a:rPr lang="da-DK" dirty="0"/>
              <a:t>Noradrenalin???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92E8A358-C53F-4205-F5D8-A4719C9546E4}"/>
              </a:ext>
            </a:extLst>
          </p:cNvPr>
          <p:cNvSpPr/>
          <p:nvPr/>
        </p:nvSpPr>
        <p:spPr>
          <a:xfrm>
            <a:off x="529390" y="369887"/>
            <a:ext cx="11133219" cy="611822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2BD90D77-475E-FB4E-6226-8ADC736B8ACA}"/>
              </a:ext>
            </a:extLst>
          </p:cNvPr>
          <p:cNvSpPr txBox="1"/>
          <p:nvPr/>
        </p:nvSpPr>
        <p:spPr>
          <a:xfrm>
            <a:off x="840204" y="273648"/>
            <a:ext cx="2801898" cy="52322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HYPOVOLÆMISK</a:t>
            </a:r>
            <a:endParaRPr lang="da-DK" dirty="0">
              <a:solidFill>
                <a:schemeClr val="bg2"/>
              </a:solidFill>
            </a:endParaRP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799F4B74-5AF6-8E4C-7D31-CEC587F77390}"/>
              </a:ext>
            </a:extLst>
          </p:cNvPr>
          <p:cNvSpPr txBox="1"/>
          <p:nvPr/>
        </p:nvSpPr>
        <p:spPr>
          <a:xfrm>
            <a:off x="3454450" y="535258"/>
            <a:ext cx="2212961" cy="523220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chemeClr val="bg2"/>
                </a:solidFill>
              </a:rPr>
              <a:t>BEHANDLING</a:t>
            </a:r>
            <a:endParaRPr lang="da-DK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8159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B344A6B-9B4C-16B7-326A-C2ED800FE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VÆSKE TIL SHOCK</a:t>
            </a:r>
          </a:p>
        </p:txBody>
      </p:sp>
      <p:pic>
        <p:nvPicPr>
          <p:cNvPr id="5" name="Pladsholder til indhold 4" descr="Et billede, der indeholder tekst, Font/skrifttype, linje/række, skærmbillede&#10;&#10;Automatisk genereret beskrivelse">
            <a:extLst>
              <a:ext uri="{FF2B5EF4-FFF2-40B4-BE49-F238E27FC236}">
                <a16:creationId xmlns:a16="http://schemas.microsoft.com/office/drawing/2014/main" id="{9D811424-6EC0-FBDA-C3C5-740B2C944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77316" y="740983"/>
            <a:ext cx="6780700" cy="537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1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98B425-03F3-DBC5-6B2B-DE357B3CB2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01878C-B850-541C-2134-701DFF46F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VÆSKE TIL SHOCK</a:t>
            </a:r>
          </a:p>
        </p:txBody>
      </p:sp>
      <p:pic>
        <p:nvPicPr>
          <p:cNvPr id="3074" name="Picture 2" descr="Frank starling curve and the response to fluid challange at different levels of preload">
            <a:extLst>
              <a:ext uri="{FF2B5EF4-FFF2-40B4-BE49-F238E27FC236}">
                <a16:creationId xmlns:a16="http://schemas.microsoft.com/office/drawing/2014/main" id="{56F67337-CB47-6CE2-1105-C3CF3250D0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7316" y="1961509"/>
            <a:ext cx="6780700" cy="293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7824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27978-ADE9-1B51-3F23-C23ADCA0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da-DK" dirty="0"/>
              <a:t>ANAFYLAKSISK SHOCK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C39FC1A-A9DC-697B-58D2-604CD949F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2886" y="1897868"/>
            <a:ext cx="7384143" cy="4423103"/>
          </a:xfrm>
        </p:spPr>
        <p:txBody>
          <a:bodyPr>
            <a:normAutofit/>
          </a:bodyPr>
          <a:lstStyle/>
          <a:p>
            <a:r>
              <a:rPr lang="da-DK" sz="2000" dirty="0"/>
              <a:t>Type I/</a:t>
            </a:r>
            <a:r>
              <a:rPr lang="da-DK" sz="2000" dirty="0" err="1"/>
              <a:t>IgE</a:t>
            </a:r>
            <a:r>
              <a:rPr lang="da-DK" sz="2000" dirty="0"/>
              <a:t> medieret allergisk reaktion mod et allergen</a:t>
            </a:r>
          </a:p>
          <a:p>
            <a:r>
              <a:rPr lang="da-DK" sz="2000" dirty="0" err="1"/>
              <a:t>Hyperakut</a:t>
            </a:r>
            <a:r>
              <a:rPr lang="da-DK" sz="2000" dirty="0"/>
              <a:t> sygdomsprogression</a:t>
            </a:r>
          </a:p>
          <a:p>
            <a:r>
              <a:rPr lang="da-DK" sz="2000" dirty="0"/>
              <a:t>Frigørelse af </a:t>
            </a:r>
            <a:r>
              <a:rPr lang="da-DK" sz="2000" dirty="0" err="1"/>
              <a:t>vasoaktive</a:t>
            </a:r>
            <a:r>
              <a:rPr lang="da-DK" sz="2000" dirty="0"/>
              <a:t> mediatorer</a:t>
            </a:r>
          </a:p>
          <a:p>
            <a:pPr lvl="1"/>
            <a:r>
              <a:rPr lang="da-DK" sz="2000" dirty="0"/>
              <a:t>Øget </a:t>
            </a:r>
            <a:r>
              <a:rPr lang="da-DK" sz="2000" dirty="0" err="1"/>
              <a:t>karpermabilitet</a:t>
            </a:r>
            <a:r>
              <a:rPr lang="da-DK" sz="2000" dirty="0"/>
              <a:t>, udtalt vasodilatation, </a:t>
            </a:r>
            <a:r>
              <a:rPr lang="da-DK" sz="2000" dirty="0" err="1"/>
              <a:t>bronkokonstriktion</a:t>
            </a:r>
            <a:r>
              <a:rPr lang="da-DK" sz="2000" dirty="0"/>
              <a:t>, kontraktion af glat muskulatur</a:t>
            </a:r>
          </a:p>
          <a:p>
            <a:pPr marL="0" indent="0">
              <a:buNone/>
            </a:pPr>
            <a:endParaRPr lang="da-DK" sz="2000" dirty="0"/>
          </a:p>
          <a:p>
            <a:r>
              <a:rPr lang="da-DK" sz="2000" dirty="0"/>
              <a:t>Hvordan ser man ud?</a:t>
            </a:r>
          </a:p>
          <a:p>
            <a:pPr lvl="1"/>
            <a:r>
              <a:rPr lang="da-DK" sz="1600" dirty="0"/>
              <a:t>A: inspiratorisk stridor, </a:t>
            </a:r>
            <a:r>
              <a:rPr lang="da-DK" sz="1600" dirty="0" err="1"/>
              <a:t>angioødem</a:t>
            </a:r>
            <a:endParaRPr lang="da-DK" sz="1600" dirty="0"/>
          </a:p>
          <a:p>
            <a:pPr lvl="1"/>
            <a:r>
              <a:rPr lang="da-DK" sz="1600" dirty="0"/>
              <a:t>B: dyspnø, forlænget </a:t>
            </a:r>
            <a:r>
              <a:rPr lang="da-DK" sz="1600" dirty="0" err="1"/>
              <a:t>expir</a:t>
            </a:r>
            <a:r>
              <a:rPr lang="da-DK" sz="1600" dirty="0"/>
              <a:t>, </a:t>
            </a:r>
            <a:r>
              <a:rPr lang="da-DK" sz="1600" dirty="0" err="1"/>
              <a:t>hvæsen</a:t>
            </a:r>
            <a:endParaRPr lang="da-DK" sz="1600" dirty="0"/>
          </a:p>
          <a:p>
            <a:pPr lvl="1"/>
            <a:r>
              <a:rPr lang="da-DK" sz="1600" dirty="0"/>
              <a:t>C: hypotension, </a:t>
            </a:r>
            <a:r>
              <a:rPr lang="da-DK" sz="1600" dirty="0" err="1"/>
              <a:t>takykardi</a:t>
            </a:r>
            <a:r>
              <a:rPr lang="da-DK" sz="1600" dirty="0"/>
              <a:t>, kort kapillærrespons</a:t>
            </a:r>
          </a:p>
          <a:p>
            <a:pPr lvl="1"/>
            <a:r>
              <a:rPr lang="da-DK" sz="1600" dirty="0"/>
              <a:t>D: svimmelhed, konfusion, </a:t>
            </a:r>
          </a:p>
          <a:p>
            <a:pPr lvl="1"/>
            <a:r>
              <a:rPr lang="da-DK" sz="1600" dirty="0"/>
              <a:t>E: kløe, urticaria, </a:t>
            </a:r>
            <a:r>
              <a:rPr lang="da-DK" sz="1600" dirty="0" err="1"/>
              <a:t>quinckes</a:t>
            </a:r>
            <a:r>
              <a:rPr lang="da-DK" sz="1600" dirty="0"/>
              <a:t> ødem, ”</a:t>
            </a:r>
            <a:r>
              <a:rPr lang="da-DK" sz="1600" dirty="0" err="1"/>
              <a:t>flushing</a:t>
            </a:r>
            <a:r>
              <a:rPr lang="da-DK" sz="1600" dirty="0"/>
              <a:t>” </a:t>
            </a:r>
          </a:p>
          <a:p>
            <a:pPr marL="457200" lvl="1" indent="0">
              <a:buNone/>
            </a:pPr>
            <a:r>
              <a:rPr lang="da-DK" sz="1600" dirty="0"/>
              <a:t>+ </a:t>
            </a:r>
            <a:r>
              <a:rPr lang="da-DK" sz="1600" dirty="0" err="1"/>
              <a:t>Mavsi</a:t>
            </a:r>
            <a:r>
              <a:rPr lang="da-DK" sz="1600" dirty="0"/>
              <a:t>: </a:t>
            </a:r>
            <a:r>
              <a:rPr lang="da-DK" sz="1600" dirty="0" err="1"/>
              <a:t>diaré</a:t>
            </a:r>
            <a:r>
              <a:rPr lang="da-DK" sz="1600" dirty="0"/>
              <a:t>, opkast, kvalme, </a:t>
            </a:r>
            <a:r>
              <a:rPr lang="da-DK" sz="1600" dirty="0" err="1"/>
              <a:t>mavesmerte</a:t>
            </a:r>
            <a:endParaRPr lang="da-DK" sz="1600" dirty="0"/>
          </a:p>
        </p:txBody>
      </p:sp>
      <p:pic>
        <p:nvPicPr>
          <p:cNvPr id="1026" name="Picture 2" descr="Anaphylactic shock, 17314, 26 Il più affascinante Modelli - micamaht.com">
            <a:extLst>
              <a:ext uri="{FF2B5EF4-FFF2-40B4-BE49-F238E27FC236}">
                <a16:creationId xmlns:a16="http://schemas.microsoft.com/office/drawing/2014/main" id="{1E5C4170-0256-C642-1DE2-D11D2C14E0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95"/>
          <a:stretch/>
        </p:blipFill>
        <p:spPr bwMode="auto">
          <a:xfrm>
            <a:off x="7623680" y="1582057"/>
            <a:ext cx="4568320" cy="5254171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73746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6549BEA-5BED-4943-EE56-8E012A149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ANAFYLAKSI ALGORITME</a:t>
            </a:r>
          </a:p>
        </p:txBody>
      </p:sp>
      <p:pic>
        <p:nvPicPr>
          <p:cNvPr id="6" name="Pladsholder til indhold 5" descr="Et billede, der indeholder tekst, skærmbillede, Website, Webside&#10;&#10;Automatisk genereret beskrivelse">
            <a:extLst>
              <a:ext uri="{FF2B5EF4-FFF2-40B4-BE49-F238E27FC236}">
                <a16:creationId xmlns:a16="http://schemas.microsoft.com/office/drawing/2014/main" id="{6476C660-BC77-D4A7-CC5E-D76E6F7FAA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76135"/>
            <a:ext cx="4495253" cy="64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1137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F33CC-FB62-D86A-2DF1-6D110A317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216519"/>
            <a:ext cx="10515600" cy="1325563"/>
          </a:xfrm>
        </p:spPr>
        <p:txBody>
          <a:bodyPr/>
          <a:lstStyle/>
          <a:p>
            <a:pPr algn="ctr"/>
            <a:r>
              <a:rPr lang="da-DK" b="1" dirty="0"/>
              <a:t>AVOKADO</a:t>
            </a:r>
          </a:p>
        </p:txBody>
      </p:sp>
      <p:graphicFrame>
        <p:nvGraphicFramePr>
          <p:cNvPr id="7" name="Pladsholder til indhold 2">
            <a:extLst>
              <a:ext uri="{FF2B5EF4-FFF2-40B4-BE49-F238E27FC236}">
                <a16:creationId xmlns:a16="http://schemas.microsoft.com/office/drawing/2014/main" id="{0DA326D0-8395-E8E0-8BE9-B58AAFAEB45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04566467"/>
              </p:ext>
            </p:extLst>
          </p:nvPr>
        </p:nvGraphicFramePr>
        <p:xfrm>
          <a:off x="1049686" y="1325563"/>
          <a:ext cx="10092625" cy="5315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Billede 4" descr="Et billede, der indeholder clipart, tegneserie, illustration/afbildning&#10;&#10;Automatisk genereret beskrivelse">
            <a:extLst>
              <a:ext uri="{FF2B5EF4-FFF2-40B4-BE49-F238E27FC236}">
                <a16:creationId xmlns:a16="http://schemas.microsoft.com/office/drawing/2014/main" id="{84550F37-F261-989A-3A07-8BC078EF9E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1213" y="-23812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677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930E2CE0-3EAB-2CFF-FA1C-60981E5D2A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2463300"/>
              </p:ext>
            </p:extLst>
          </p:nvPr>
        </p:nvGraphicFramePr>
        <p:xfrm>
          <a:off x="-512618" y="554181"/>
          <a:ext cx="12704618" cy="74953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D02470F9-CBEE-B001-7121-28E5EB06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ROAD TO SHOCKINDUCERET CELLEDØD</a:t>
            </a:r>
          </a:p>
        </p:txBody>
      </p:sp>
    </p:spTree>
    <p:extLst>
      <p:ext uri="{BB962C8B-B14F-4D97-AF65-F5344CB8AC3E}">
        <p14:creationId xmlns:p14="http://schemas.microsoft.com/office/powerpoint/2010/main" val="20408118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E2B703B-46F9-481A-A605-82E2A828C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2E3DFAD-BF1C-D8DA-ED21-3AC30AF8D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da-DK" dirty="0">
                <a:solidFill>
                  <a:srgbClr val="FFFFFF"/>
                </a:solidFill>
              </a:rPr>
              <a:t>TAKE HOME MESSAGES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3BE4D7-0C3D-4906-B230-A1C5B4665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Pladsholder til indhold 2">
            <a:extLst>
              <a:ext uri="{FF2B5EF4-FFF2-40B4-BE49-F238E27FC236}">
                <a16:creationId xmlns:a16="http://schemas.microsoft.com/office/drawing/2014/main" id="{11BFC27C-E9BF-FFE0-4BE1-EE0E43F82F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22496312"/>
              </p:ext>
            </p:extLst>
          </p:nvPr>
        </p:nvGraphicFramePr>
        <p:xfrm>
          <a:off x="708848" y="1751308"/>
          <a:ext cx="10774304" cy="46050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040182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2470F9-CBEE-B001-7121-28E5EB069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/>
              <a:t>ÅRSAGER TIL LAKTATFORHØJELSE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B11AECF-0708-3779-69C6-AD254733F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38594"/>
            <a:ext cx="10515600" cy="4351338"/>
          </a:xfrm>
        </p:spPr>
        <p:txBody>
          <a:bodyPr/>
          <a:lstStyle/>
          <a:p>
            <a:pPr algn="ctr"/>
            <a:r>
              <a:rPr lang="da-DK" sz="2400" dirty="0"/>
              <a:t>Underinddeles i type A og type B – eller ”død og ødelæggelse”</a:t>
            </a:r>
          </a:p>
          <a:p>
            <a:pPr algn="ctr"/>
            <a:endParaRPr lang="da-DK" dirty="0"/>
          </a:p>
        </p:txBody>
      </p:sp>
      <p:graphicFrame>
        <p:nvGraphicFramePr>
          <p:cNvPr id="6" name="Tabel 5">
            <a:extLst>
              <a:ext uri="{FF2B5EF4-FFF2-40B4-BE49-F238E27FC236}">
                <a16:creationId xmlns:a16="http://schemas.microsoft.com/office/drawing/2014/main" id="{DCB17A15-4A4D-87D3-CB91-AB56641EF1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291684"/>
              </p:ext>
            </p:extLst>
          </p:nvPr>
        </p:nvGraphicFramePr>
        <p:xfrm>
          <a:off x="1704730" y="2609123"/>
          <a:ext cx="8782540" cy="356784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4391270">
                  <a:extLst>
                    <a:ext uri="{9D8B030D-6E8A-4147-A177-3AD203B41FA5}">
                      <a16:colId xmlns:a16="http://schemas.microsoft.com/office/drawing/2014/main" val="619168003"/>
                    </a:ext>
                  </a:extLst>
                </a:gridCol>
                <a:gridCol w="4391270">
                  <a:extLst>
                    <a:ext uri="{9D8B030D-6E8A-4147-A177-3AD203B41FA5}">
                      <a16:colId xmlns:a16="http://schemas.microsoft.com/office/drawing/2014/main" val="1753445385"/>
                    </a:ext>
                  </a:extLst>
                </a:gridCol>
              </a:tblGrid>
              <a:tr h="445980">
                <a:tc>
                  <a:txBody>
                    <a:bodyPr/>
                    <a:lstStyle/>
                    <a:p>
                      <a:r>
                        <a:rPr lang="da-DK" dirty="0"/>
                        <a:t>DØD (A)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ØDELÆGGELSE (B)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3060829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r>
                        <a:rPr lang="da-DK" dirty="0"/>
                        <a:t>Sepsis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Overdreven fysisk aktivitet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660251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r>
                        <a:rPr lang="da-DK" sz="2000" b="1" dirty="0" err="1"/>
                        <a:t>Shocktilstande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Regional/lokal iskæmi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6149009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r>
                        <a:rPr lang="da-DK" dirty="0"/>
                        <a:t>Hjertestop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Kramper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9246839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r>
                        <a:rPr lang="da-DK" dirty="0"/>
                        <a:t>Trauma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Diabetisk </a:t>
                      </a:r>
                      <a:r>
                        <a:rPr lang="da-DK" dirty="0" err="1"/>
                        <a:t>ketoacidose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1699044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r>
                        <a:rPr lang="da-DK" dirty="0"/>
                        <a:t>Akut respiratoriske svigt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Lever dysfunktion / </a:t>
                      </a:r>
                      <a:r>
                        <a:rPr lang="da-DK" dirty="0" err="1"/>
                        <a:t>thiamin</a:t>
                      </a:r>
                      <a:r>
                        <a:rPr lang="da-DK" dirty="0"/>
                        <a:t> mangel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5065159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Forbrændinger og røginhalation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405185"/>
                  </a:ext>
                </a:extLst>
              </a:tr>
              <a:tr h="445980">
                <a:tc>
                  <a:txBody>
                    <a:bodyPr/>
                    <a:lstStyle/>
                    <a:p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Medicin + </a:t>
                      </a:r>
                      <a:r>
                        <a:rPr lang="da-DK" dirty="0" err="1"/>
                        <a:t>toxiner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41601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5185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60EAF3C-26D3-DEA1-16C8-F6F03BD04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Hvilke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shocktilstande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kender</a:t>
            </a:r>
            <a:r>
              <a:rPr lang="en-US" sz="54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 vi?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4A9E1D66-7D6D-308B-AC45-09F473798A24}"/>
              </a:ext>
            </a:extLst>
          </p:cNvPr>
          <p:cNvSpPr txBox="1"/>
          <p:nvPr/>
        </p:nvSpPr>
        <p:spPr>
          <a:xfrm>
            <a:off x="3049191" y="4701659"/>
            <a:ext cx="60936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”</a:t>
            </a:r>
            <a:r>
              <a:rPr lang="da-DK" dirty="0" err="1">
                <a:solidFill>
                  <a:schemeClr val="bg1"/>
                </a:solidFill>
              </a:rPr>
              <a:t>Hypovolæmisk</a:t>
            </a:r>
            <a:r>
              <a:rPr lang="da-DK" dirty="0">
                <a:solidFill>
                  <a:schemeClr val="bg1"/>
                </a:solidFill>
              </a:rPr>
              <a:t>-, </a:t>
            </a:r>
            <a:r>
              <a:rPr lang="da-DK" dirty="0" err="1">
                <a:solidFill>
                  <a:schemeClr val="bg1"/>
                </a:solidFill>
              </a:rPr>
              <a:t>kardiogent</a:t>
            </a:r>
            <a:r>
              <a:rPr lang="da-DK" dirty="0">
                <a:solidFill>
                  <a:schemeClr val="bg1"/>
                </a:solidFill>
              </a:rPr>
              <a:t>-, septisk-, og </a:t>
            </a:r>
            <a:r>
              <a:rPr lang="da-DK" dirty="0" err="1">
                <a:solidFill>
                  <a:schemeClr val="bg1"/>
                </a:solidFill>
              </a:rPr>
              <a:t>anafylaktisk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shock</a:t>
            </a:r>
            <a:r>
              <a:rPr lang="da-DK" dirty="0">
                <a:solidFill>
                  <a:schemeClr val="bg1"/>
                </a:solidFill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28775745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63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lede 6" descr="Et billede, der indeholder tekst&#10;&#10;Automatisk genereret beskrivelse">
            <a:extLst>
              <a:ext uri="{FF2B5EF4-FFF2-40B4-BE49-F238E27FC236}">
                <a16:creationId xmlns:a16="http://schemas.microsoft.com/office/drawing/2014/main" id="{6A60FB45-0D8C-5758-0764-DE3AC2DEA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4988" y="514941"/>
            <a:ext cx="5322023" cy="572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5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1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660BDC41-E903-FF9D-CBCC-F9BA121C14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8239166"/>
              </p:ext>
            </p:extLst>
          </p:nvPr>
        </p:nvGraphicFramePr>
        <p:xfrm>
          <a:off x="643467" y="643467"/>
          <a:ext cx="10905066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00873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1C4451E9-C1E7-25CC-7AA3-4CB1FA222325}"/>
              </a:ext>
            </a:extLst>
          </p:cNvPr>
          <p:cNvSpPr/>
          <p:nvPr/>
        </p:nvSpPr>
        <p:spPr>
          <a:xfrm>
            <a:off x="380321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4C982F95-9577-5BAF-0E7F-3432EB07BBE1}"/>
              </a:ext>
            </a:extLst>
          </p:cNvPr>
          <p:cNvSpPr/>
          <p:nvPr/>
        </p:nvSpPr>
        <p:spPr>
          <a:xfrm>
            <a:off x="6239554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55E0EDF-EECB-E820-95E8-6A9EB6BBB786}"/>
              </a:ext>
            </a:extLst>
          </p:cNvPr>
          <p:cNvSpPr/>
          <p:nvPr/>
        </p:nvSpPr>
        <p:spPr>
          <a:xfrm>
            <a:off x="6239554" y="200025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46E7366A-FC4C-FACB-F475-F3D51C1C6979}"/>
              </a:ext>
            </a:extLst>
          </p:cNvPr>
          <p:cNvSpPr/>
          <p:nvPr/>
        </p:nvSpPr>
        <p:spPr>
          <a:xfrm>
            <a:off x="380321" y="3517943"/>
            <a:ext cx="5572125" cy="3169679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4FB7B08A-3B4E-2CAF-8A20-54E389D54C83}"/>
              </a:ext>
            </a:extLst>
          </p:cNvPr>
          <p:cNvSpPr txBox="1"/>
          <p:nvPr/>
        </p:nvSpPr>
        <p:spPr>
          <a:xfrm>
            <a:off x="629997" y="144605"/>
            <a:ext cx="1435008" cy="369332"/>
          </a:xfrm>
          <a:prstGeom prst="rect">
            <a:avLst/>
          </a:prstGeom>
          <a:solidFill>
            <a:srgbClr val="C00000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KARDIOGENT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874FFAE5-2068-ECF2-95F9-A60A53317CB8}"/>
              </a:ext>
            </a:extLst>
          </p:cNvPr>
          <p:cNvSpPr txBox="1"/>
          <p:nvPr/>
        </p:nvSpPr>
        <p:spPr>
          <a:xfrm>
            <a:off x="629997" y="3466689"/>
            <a:ext cx="916213" cy="369332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SEPTISK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AE1EEB7D-6706-D589-C53C-A449CBD5CB45}"/>
              </a:ext>
            </a:extLst>
          </p:cNvPr>
          <p:cNvSpPr txBox="1"/>
          <p:nvPr/>
        </p:nvSpPr>
        <p:spPr>
          <a:xfrm>
            <a:off x="6485010" y="144605"/>
            <a:ext cx="175208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HYPOVOLÆMISK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87DF2688-0E11-3DF6-B036-46CA88631375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ANAFYLAKTISK</a:t>
            </a:r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54B6E6F4-8FAC-6625-1BF8-AB74A9485512}"/>
              </a:ext>
            </a:extLst>
          </p:cNvPr>
          <p:cNvSpPr txBox="1"/>
          <p:nvPr/>
        </p:nvSpPr>
        <p:spPr>
          <a:xfrm>
            <a:off x="6485010" y="3466689"/>
            <a:ext cx="1564852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2"/>
                </a:solidFill>
              </a:rPr>
              <a:t>OBSTRUKTIVT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60137760-8BB7-AB6C-0CEE-16C4C73CE702}"/>
              </a:ext>
            </a:extLst>
          </p:cNvPr>
          <p:cNvSpPr txBox="1"/>
          <p:nvPr/>
        </p:nvSpPr>
        <p:spPr>
          <a:xfrm>
            <a:off x="394609" y="3870970"/>
            <a:ext cx="55721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Sepsis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i="1" dirty="0"/>
              <a:t>Livstruende organ dysfunktion sekundært til dysfunktionelt ”host-</a:t>
            </a:r>
            <a:r>
              <a:rPr lang="da-DK" b="1" i="1" dirty="0" err="1"/>
              <a:t>response</a:t>
            </a:r>
            <a:r>
              <a:rPr lang="da-DK" b="1" i="1" dirty="0"/>
              <a:t>” til infektion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Hypotension </a:t>
            </a:r>
            <a:r>
              <a:rPr lang="da-DK" i="1" dirty="0"/>
              <a:t>med behov for </a:t>
            </a:r>
            <a:r>
              <a:rPr lang="da-DK" i="1" dirty="0" err="1"/>
              <a:t>vasopressor</a:t>
            </a:r>
            <a:r>
              <a:rPr lang="da-DK" i="1" dirty="0"/>
              <a:t> trods adækvat </a:t>
            </a:r>
            <a:r>
              <a:rPr lang="da-DK" i="1" dirty="0" err="1"/>
              <a:t>væskeresucitation</a:t>
            </a:r>
            <a:endParaRPr lang="da-DK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Laktatstigning til &gt;2mmol/L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4DB458E9-CE09-8383-21E3-C75FB3640FBE}"/>
              </a:ext>
            </a:extLst>
          </p:cNvPr>
          <p:cNvSpPr txBox="1"/>
          <p:nvPr/>
        </p:nvSpPr>
        <p:spPr>
          <a:xfrm>
            <a:off x="6239554" y="3883109"/>
            <a:ext cx="555783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Mekanisk obstruktion af store kar til eller fra hjertet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/>
              <a:t>Normal </a:t>
            </a:r>
            <a:r>
              <a:rPr lang="da-DK" b="1" dirty="0" err="1"/>
              <a:t>myokardiefunktion</a:t>
            </a:r>
            <a:r>
              <a:rPr lang="da-DK" b="1" dirty="0"/>
              <a:t> + normal væskestatus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Hypotension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Objektiv måling af lav minutvolumen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dirty="0"/>
              <a:t>EKKO, invasiv måling (ex. </a:t>
            </a:r>
            <a:r>
              <a:rPr lang="da-DK" dirty="0" err="1"/>
              <a:t>PiCCO</a:t>
            </a:r>
            <a:r>
              <a:rPr lang="da-DK" dirty="0"/>
              <a:t>)</a:t>
            </a:r>
          </a:p>
          <a:p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0F226B6E-88FE-0A41-8EE5-D0A11D8FC8C3}"/>
              </a:ext>
            </a:extLst>
          </p:cNvPr>
          <p:cNvSpPr txBox="1"/>
          <p:nvPr/>
        </p:nvSpPr>
        <p:spPr>
          <a:xfrm>
            <a:off x="380320" y="581749"/>
            <a:ext cx="55721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Hypotesion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Nedsat </a:t>
            </a:r>
            <a:r>
              <a:rPr lang="da-DK" dirty="0" err="1"/>
              <a:t>organperfusion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(Laktatacidose)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Objektiv måling af lav minutvolumen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a-DK" b="1" dirty="0"/>
              <a:t>Vha. EKKO eller invasiv måling (ex. </a:t>
            </a:r>
            <a:r>
              <a:rPr lang="da-DK" b="1" dirty="0" err="1"/>
              <a:t>PiCCO</a:t>
            </a:r>
            <a:r>
              <a:rPr lang="da-DK" b="1" dirty="0"/>
              <a:t>)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CA5B497A-7081-E9BB-6040-97DBA27446E2}"/>
              </a:ext>
            </a:extLst>
          </p:cNvPr>
          <p:cNvSpPr txBox="1"/>
          <p:nvPr/>
        </p:nvSpPr>
        <p:spPr>
          <a:xfrm>
            <a:off x="6239554" y="581749"/>
            <a:ext cx="5572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 err="1"/>
              <a:t>Cirkulatorisk</a:t>
            </a:r>
            <a:r>
              <a:rPr lang="da-DK" dirty="0"/>
              <a:t> svigt </a:t>
            </a:r>
            <a:r>
              <a:rPr lang="da-DK" b="1" dirty="0"/>
              <a:t>på baggrund af intravaskulær volumen</a:t>
            </a:r>
            <a:r>
              <a:rPr lang="da-DK" b="1" u="sng" dirty="0"/>
              <a:t>tab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Nedsat </a:t>
            </a:r>
            <a:r>
              <a:rPr lang="da-DK" dirty="0" err="1"/>
              <a:t>organperfusion</a:t>
            </a: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Laktatstigning &gt;2 mmol/L</a:t>
            </a:r>
          </a:p>
        </p:txBody>
      </p:sp>
    </p:spTree>
    <p:extLst>
      <p:ext uri="{BB962C8B-B14F-4D97-AF65-F5344CB8AC3E}">
        <p14:creationId xmlns:p14="http://schemas.microsoft.com/office/powerpoint/2010/main" val="49258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1" grpId="0"/>
      <p:bldP spid="22" grpId="0"/>
      <p:bldP spid="24" grpId="0"/>
      <p:bldP spid="3" grpId="0"/>
    </p:bld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43290</TotalTime>
  <Words>2339</Words>
  <Application>Microsoft Macintosh PowerPoint</Application>
  <PresentationFormat>Widescreen</PresentationFormat>
  <Paragraphs>467</Paragraphs>
  <Slides>40</Slides>
  <Notes>38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40</vt:i4>
      </vt:variant>
    </vt:vector>
  </HeadingPairs>
  <TitlesOfParts>
    <vt:vector size="47" baseType="lpstr">
      <vt:lpstr>Arial</vt:lpstr>
      <vt:lpstr>Arial</vt:lpstr>
      <vt:lpstr>Calibri</vt:lpstr>
      <vt:lpstr>Calibri Light</vt:lpstr>
      <vt:lpstr>Lato</vt:lpstr>
      <vt:lpstr>Wingdings</vt:lpstr>
      <vt:lpstr>Office-tema</vt:lpstr>
      <vt:lpstr>DE 4 SHOCKFORMER</vt:lpstr>
      <vt:lpstr>Hvad er en shocktilstand?</vt:lpstr>
      <vt:lpstr>1. En livstruende tilstand  2. Kritisk nedsat gennemblødning af vævet  3. Cirkulatorisk svigt</vt:lpstr>
      <vt:lpstr>ROAD TO SHOCKINDUCERET CELLEDØD</vt:lpstr>
      <vt:lpstr>ÅRSAGER TIL LAKTATFORHØJELSE</vt:lpstr>
      <vt:lpstr>Hvilke shocktilstande kender vi?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KOLDT SHOCK</vt:lpstr>
      <vt:lpstr>PowerPoint-præsentation</vt:lpstr>
      <vt:lpstr>PowerPoint-præsentation</vt:lpstr>
      <vt:lpstr>PowerPoint-præsentation</vt:lpstr>
      <vt:lpstr>PowerPoint-præsentation</vt:lpstr>
      <vt:lpstr>VÆSKE TIL SHOCK</vt:lpstr>
      <vt:lpstr>VÆSKE TIL SHOCK</vt:lpstr>
      <vt:lpstr>ANAFYLAKSISK SHOCK</vt:lpstr>
      <vt:lpstr>ANAFYLAKSI ALGORITME</vt:lpstr>
      <vt:lpstr>AVOKADO</vt:lpstr>
      <vt:lpstr>TAKE HOME MESSAGES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4 SHOCKFORMER</dc:title>
  <dc:creator>Johan Jokinen</dc:creator>
  <cp:lastModifiedBy>Johan Jokinen</cp:lastModifiedBy>
  <cp:revision>14</cp:revision>
  <dcterms:created xsi:type="dcterms:W3CDTF">2024-02-15T12:38:29Z</dcterms:created>
  <dcterms:modified xsi:type="dcterms:W3CDTF">2024-03-20T19:37:09Z</dcterms:modified>
</cp:coreProperties>
</file>